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notesMasterIdLst>
    <p:notesMasterId r:id="rId92"/>
  </p:notesMasterIdLst>
  <p:sldIdLst>
    <p:sldId id="256" r:id="rId2"/>
    <p:sldId id="384" r:id="rId3"/>
    <p:sldId id="385" r:id="rId4"/>
    <p:sldId id="390" r:id="rId5"/>
    <p:sldId id="389" r:id="rId6"/>
    <p:sldId id="261" r:id="rId7"/>
    <p:sldId id="264" r:id="rId8"/>
    <p:sldId id="263" r:id="rId9"/>
    <p:sldId id="388" r:id="rId10"/>
    <p:sldId id="391" r:id="rId11"/>
    <p:sldId id="265" r:id="rId12"/>
    <p:sldId id="267" r:id="rId13"/>
    <p:sldId id="392" r:id="rId14"/>
    <p:sldId id="277" r:id="rId15"/>
    <p:sldId id="286" r:id="rId16"/>
    <p:sldId id="394" r:id="rId17"/>
    <p:sldId id="395" r:id="rId18"/>
    <p:sldId id="396" r:id="rId19"/>
    <p:sldId id="397" r:id="rId20"/>
    <p:sldId id="393" r:id="rId21"/>
    <p:sldId id="416" r:id="rId22"/>
    <p:sldId id="398" r:id="rId23"/>
    <p:sldId id="399" r:id="rId24"/>
    <p:sldId id="400" r:id="rId25"/>
    <p:sldId id="402" r:id="rId26"/>
    <p:sldId id="403" r:id="rId27"/>
    <p:sldId id="269" r:id="rId28"/>
    <p:sldId id="420" r:id="rId29"/>
    <p:sldId id="295" r:id="rId30"/>
    <p:sldId id="405" r:id="rId31"/>
    <p:sldId id="417" r:id="rId32"/>
    <p:sldId id="404" r:id="rId33"/>
    <p:sldId id="406" r:id="rId34"/>
    <p:sldId id="271" r:id="rId35"/>
    <p:sldId id="408" r:id="rId36"/>
    <p:sldId id="272" r:id="rId37"/>
    <p:sldId id="273" r:id="rId38"/>
    <p:sldId id="300" r:id="rId39"/>
    <p:sldId id="306" r:id="rId40"/>
    <p:sldId id="304" r:id="rId41"/>
    <p:sldId id="302" r:id="rId42"/>
    <p:sldId id="301" r:id="rId43"/>
    <p:sldId id="309" r:id="rId44"/>
    <p:sldId id="308" r:id="rId45"/>
    <p:sldId id="313" r:id="rId46"/>
    <p:sldId id="314" r:id="rId47"/>
    <p:sldId id="315" r:id="rId48"/>
    <p:sldId id="316" r:id="rId49"/>
    <p:sldId id="317" r:id="rId50"/>
    <p:sldId id="318" r:id="rId51"/>
    <p:sldId id="319" r:id="rId52"/>
    <p:sldId id="320" r:id="rId53"/>
    <p:sldId id="327" r:id="rId54"/>
    <p:sldId id="328" r:id="rId55"/>
    <p:sldId id="326" r:id="rId56"/>
    <p:sldId id="323" r:id="rId57"/>
    <p:sldId id="322" r:id="rId58"/>
    <p:sldId id="330" r:id="rId59"/>
    <p:sldId id="418" r:id="rId60"/>
    <p:sldId id="321" r:id="rId61"/>
    <p:sldId id="419" r:id="rId62"/>
    <p:sldId id="415" r:id="rId63"/>
    <p:sldId id="332" r:id="rId64"/>
    <p:sldId id="337" r:id="rId65"/>
    <p:sldId id="336" r:id="rId66"/>
    <p:sldId id="335" r:id="rId67"/>
    <p:sldId id="333" r:id="rId68"/>
    <p:sldId id="334" r:id="rId69"/>
    <p:sldId id="340" r:id="rId70"/>
    <p:sldId id="382" r:id="rId71"/>
    <p:sldId id="339" r:id="rId72"/>
    <p:sldId id="338" r:id="rId73"/>
    <p:sldId id="341" r:id="rId74"/>
    <p:sldId id="345" r:id="rId75"/>
    <p:sldId id="344" r:id="rId76"/>
    <p:sldId id="343" r:id="rId77"/>
    <p:sldId id="342" r:id="rId78"/>
    <p:sldId id="346" r:id="rId79"/>
    <p:sldId id="413" r:id="rId80"/>
    <p:sldId id="349" r:id="rId81"/>
    <p:sldId id="361" r:id="rId82"/>
    <p:sldId id="409" r:id="rId83"/>
    <p:sldId id="331" r:id="rId84"/>
    <p:sldId id="374" r:id="rId85"/>
    <p:sldId id="410" r:id="rId86"/>
    <p:sldId id="372" r:id="rId87"/>
    <p:sldId id="411" r:id="rId88"/>
    <p:sldId id="412" r:id="rId89"/>
    <p:sldId id="380" r:id="rId90"/>
    <p:sldId id="268"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B2B2B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1003" autoAdjust="0"/>
  </p:normalViewPr>
  <p:slideViewPr>
    <p:cSldViewPr snapToGrid="0">
      <p:cViewPr varScale="1">
        <p:scale>
          <a:sx n="72" d="100"/>
          <a:sy n="72" d="100"/>
        </p:scale>
        <p:origin x="126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3939F-D1EE-475E-81FF-DDA6A34172B0}" type="datetimeFigureOut">
              <a:rPr lang="en-US" smtClean="0"/>
              <a:t>8/8/2015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5F288-A884-420B-BE9A-F2DC625ED8B8}" type="slidenum">
              <a:rPr lang="en-US" smtClean="0"/>
              <a:t>‹#›</a:t>
            </a:fld>
            <a:endParaRPr lang="en-US"/>
          </a:p>
        </p:txBody>
      </p:sp>
    </p:spTree>
    <p:extLst>
      <p:ext uri="{BB962C8B-B14F-4D97-AF65-F5344CB8AC3E}">
        <p14:creationId xmlns:p14="http://schemas.microsoft.com/office/powerpoint/2010/main" val="202154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2015 Kyle</a:t>
            </a:r>
            <a:r>
              <a:rPr lang="en-US" baseline="0" dirty="0" smtClean="0"/>
              <a:t> Swanson</a:t>
            </a:r>
            <a:endParaRPr lang="en-US" dirty="0" smtClean="0"/>
          </a:p>
          <a:p>
            <a:r>
              <a:rPr lang="en-US" dirty="0" smtClean="0"/>
              <a:t>Created by Kyle Swanson</a:t>
            </a:r>
            <a:r>
              <a:rPr lang="en-US" baseline="0" dirty="0" smtClean="0"/>
              <a:t> for ESP HSSP at MIT, Summer 2015</a:t>
            </a:r>
          </a:p>
          <a:p>
            <a:r>
              <a:rPr lang="en-US" baseline="0" dirty="0" smtClean="0"/>
              <a:t>Feel free to use and share this presentation</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1</a:t>
            </a:fld>
            <a:endParaRPr lang="en-US"/>
          </a:p>
        </p:txBody>
      </p:sp>
    </p:spTree>
    <p:extLst>
      <p:ext uri="{BB962C8B-B14F-4D97-AF65-F5344CB8AC3E}">
        <p14:creationId xmlns:p14="http://schemas.microsoft.com/office/powerpoint/2010/main" val="180811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who takes Spanish, French, Latin etc.</a:t>
            </a:r>
          </a:p>
          <a:p>
            <a:r>
              <a:rPr lang="en-US" baseline="0" dirty="0" smtClean="0"/>
              <a:t>Romance languages: Spanish, Portuguese, French, Italian, Romanian, Catalan</a:t>
            </a:r>
          </a:p>
          <a:p>
            <a:r>
              <a:rPr lang="en-US" baseline="0" dirty="0" smtClean="0"/>
              <a:t>English by derivation</a:t>
            </a:r>
          </a:p>
          <a:p>
            <a:r>
              <a:rPr lang="en-US" baseline="0" dirty="0" smtClean="0"/>
              <a:t>See next slide for map</a:t>
            </a:r>
          </a:p>
        </p:txBody>
      </p:sp>
      <p:sp>
        <p:nvSpPr>
          <p:cNvPr id="4" name="Slide Number Placeholder 3"/>
          <p:cNvSpPr>
            <a:spLocks noGrp="1"/>
          </p:cNvSpPr>
          <p:nvPr>
            <p:ph type="sldNum" sz="quarter" idx="10"/>
          </p:nvPr>
        </p:nvSpPr>
        <p:spPr/>
        <p:txBody>
          <a:bodyPr/>
          <a:lstStyle/>
          <a:p>
            <a:fld id="{DD35F288-A884-420B-BE9A-F2DC625ED8B8}" type="slidenum">
              <a:rPr lang="en-US" smtClean="0"/>
              <a:t>10</a:t>
            </a:fld>
            <a:endParaRPr lang="en-US"/>
          </a:p>
        </p:txBody>
      </p:sp>
    </p:spTree>
    <p:extLst>
      <p:ext uri="{BB962C8B-B14F-4D97-AF65-F5344CB8AC3E}">
        <p14:creationId xmlns:p14="http://schemas.microsoft.com/office/powerpoint/2010/main" val="139709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a:t>
            </a:r>
            <a:r>
              <a:rPr lang="en-US" baseline="0" dirty="0" smtClean="0"/>
              <a:t> languages are Italian, French, Spanish, Portuguese, Romanian but many other dialects as well</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11</a:t>
            </a:fld>
            <a:endParaRPr lang="en-US"/>
          </a:p>
        </p:txBody>
      </p:sp>
    </p:spTree>
    <p:extLst>
      <p:ext uri="{BB962C8B-B14F-4D97-AF65-F5344CB8AC3E}">
        <p14:creationId xmlns:p14="http://schemas.microsoft.com/office/powerpoint/2010/main" val="41255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Vulgar Latin</a:t>
            </a:r>
            <a:r>
              <a:rPr lang="en-US" baseline="0" dirty="0" smtClean="0"/>
              <a:t> was spoken form of non-Classical Latin</a:t>
            </a:r>
          </a:p>
          <a:p>
            <a:r>
              <a:rPr lang="en-US" baseline="0" dirty="0" smtClean="0"/>
              <a:t>Literature in Classical Latin (we’ll see example later)</a:t>
            </a:r>
          </a:p>
          <a:p>
            <a:r>
              <a:rPr lang="en-US" baseline="0" dirty="0" smtClean="0"/>
              <a:t>Notice how similar all the languages are</a:t>
            </a:r>
          </a:p>
        </p:txBody>
      </p:sp>
      <p:sp>
        <p:nvSpPr>
          <p:cNvPr id="4" name="Slide Number Placeholder 3"/>
          <p:cNvSpPr>
            <a:spLocks noGrp="1"/>
          </p:cNvSpPr>
          <p:nvPr>
            <p:ph type="sldNum" sz="quarter" idx="10"/>
          </p:nvPr>
        </p:nvSpPr>
        <p:spPr/>
        <p:txBody>
          <a:bodyPr/>
          <a:lstStyle/>
          <a:p>
            <a:fld id="{DD35F288-A884-420B-BE9A-F2DC625ED8B8}" type="slidenum">
              <a:rPr lang="en-US" smtClean="0"/>
              <a:t>12</a:t>
            </a:fld>
            <a:endParaRPr lang="en-US"/>
          </a:p>
        </p:txBody>
      </p:sp>
    </p:spTree>
    <p:extLst>
      <p:ext uri="{BB962C8B-B14F-4D97-AF65-F5344CB8AC3E}">
        <p14:creationId xmlns:p14="http://schemas.microsoft.com/office/powerpoint/2010/main" val="263376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constantly look to the republic and the empire in particular to learn what the Romans did right and what mistakes they made so we can avoid them</a:t>
            </a:r>
          </a:p>
          <a:p>
            <a:r>
              <a:rPr lang="en-US" baseline="0" dirty="0" smtClean="0"/>
              <a:t>US democracy largely based on Roman republic, which we’ll see</a:t>
            </a:r>
          </a:p>
          <a:p>
            <a:r>
              <a:rPr lang="en-US" baseline="0" dirty="0" smtClean="0"/>
              <a:t>Founding fathers had read much Roman history</a:t>
            </a:r>
          </a:p>
        </p:txBody>
      </p:sp>
      <p:sp>
        <p:nvSpPr>
          <p:cNvPr id="4" name="Slide Number Placeholder 3"/>
          <p:cNvSpPr>
            <a:spLocks noGrp="1"/>
          </p:cNvSpPr>
          <p:nvPr>
            <p:ph type="sldNum" sz="quarter" idx="10"/>
          </p:nvPr>
        </p:nvSpPr>
        <p:spPr/>
        <p:txBody>
          <a:bodyPr/>
          <a:lstStyle/>
          <a:p>
            <a:fld id="{DD35F288-A884-420B-BE9A-F2DC625ED8B8}" type="slidenum">
              <a:rPr lang="en-US" smtClean="0"/>
              <a:t>13</a:t>
            </a:fld>
            <a:endParaRPr lang="en-US"/>
          </a:p>
        </p:txBody>
      </p:sp>
    </p:spTree>
    <p:extLst>
      <p:ext uri="{BB962C8B-B14F-4D97-AF65-F5344CB8AC3E}">
        <p14:creationId xmlns:p14="http://schemas.microsoft.com/office/powerpoint/2010/main" val="412216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 b/c great wars, political scheming, wonderful literature, memorable stories, many movies</a:t>
            </a:r>
          </a:p>
          <a:p>
            <a:r>
              <a:rPr lang="en-US" baseline="0" dirty="0" smtClean="0"/>
              <a:t>One of my favorite stories: Insanity of emperor Caligula (ruled 37-41 CE)</a:t>
            </a:r>
          </a:p>
          <a:p>
            <a:r>
              <a:rPr lang="en-US" baseline="0" dirty="0" smtClean="0"/>
              <a:t>His appointments to the senate were not altogether…normal</a:t>
            </a:r>
          </a:p>
          <a:p>
            <a:r>
              <a:rPr lang="en-US" baseline="0" dirty="0" smtClean="0"/>
              <a:t>Variation I like, explain master of horse (second in command, VP), Caligula wanted horse to be master of horse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(Actual story: Planned to appoint his favorite horse </a:t>
            </a:r>
            <a:r>
              <a:rPr lang="en-US" baseline="0" dirty="0" err="1" smtClean="0"/>
              <a:t>Incitatus</a:t>
            </a:r>
            <a:r>
              <a:rPr lang="en-US" baseline="0" dirty="0" smtClean="0"/>
              <a:t> as consul and ended up making him a priest)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Horse would “invite” dignitaries to dine with the horse (according to Suetonius’ Lives of the Twelve Caesars (121 CE)</a:t>
            </a:r>
          </a:p>
        </p:txBody>
      </p:sp>
      <p:sp>
        <p:nvSpPr>
          <p:cNvPr id="4" name="Slide Number Placeholder 3"/>
          <p:cNvSpPr>
            <a:spLocks noGrp="1"/>
          </p:cNvSpPr>
          <p:nvPr>
            <p:ph type="sldNum" sz="quarter" idx="10"/>
          </p:nvPr>
        </p:nvSpPr>
        <p:spPr/>
        <p:txBody>
          <a:bodyPr/>
          <a:lstStyle/>
          <a:p>
            <a:fld id="{DD35F288-A884-420B-BE9A-F2DC625ED8B8}" type="slidenum">
              <a:rPr lang="en-US" smtClean="0"/>
              <a:t>14</a:t>
            </a:fld>
            <a:endParaRPr lang="en-US"/>
          </a:p>
        </p:txBody>
      </p:sp>
    </p:spTree>
    <p:extLst>
      <p:ext uri="{BB962C8B-B14F-4D97-AF65-F5344CB8AC3E}">
        <p14:creationId xmlns:p14="http://schemas.microsoft.com/office/powerpoint/2010/main" val="102327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a:t>
            </a:r>
          </a:p>
        </p:txBody>
      </p:sp>
      <p:sp>
        <p:nvSpPr>
          <p:cNvPr id="4" name="Slide Number Placeholder 3"/>
          <p:cNvSpPr>
            <a:spLocks noGrp="1"/>
          </p:cNvSpPr>
          <p:nvPr>
            <p:ph type="sldNum" sz="quarter" idx="10"/>
          </p:nvPr>
        </p:nvSpPr>
        <p:spPr/>
        <p:txBody>
          <a:bodyPr/>
          <a:lstStyle/>
          <a:p>
            <a:fld id="{DD35F288-A884-420B-BE9A-F2DC625ED8B8}" type="slidenum">
              <a:rPr lang="en-US" smtClean="0"/>
              <a:t>15</a:t>
            </a:fld>
            <a:endParaRPr lang="en-US"/>
          </a:p>
        </p:txBody>
      </p:sp>
    </p:spTree>
    <p:extLst>
      <p:ext uri="{BB962C8B-B14F-4D97-AF65-F5344CB8AC3E}">
        <p14:creationId xmlns:p14="http://schemas.microsoft.com/office/powerpoint/2010/main" val="200903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Rome really starts to grow large</a:t>
            </a:r>
          </a:p>
          <a:p>
            <a:r>
              <a:rPr lang="en-US" baseline="0" dirty="0" smtClean="0"/>
              <a:t>Punic Wars</a:t>
            </a:r>
          </a:p>
        </p:txBody>
      </p:sp>
      <p:sp>
        <p:nvSpPr>
          <p:cNvPr id="4" name="Slide Number Placeholder 3"/>
          <p:cNvSpPr>
            <a:spLocks noGrp="1"/>
          </p:cNvSpPr>
          <p:nvPr>
            <p:ph type="sldNum" sz="quarter" idx="10"/>
          </p:nvPr>
        </p:nvSpPr>
        <p:spPr/>
        <p:txBody>
          <a:bodyPr/>
          <a:lstStyle/>
          <a:p>
            <a:fld id="{DD35F288-A884-420B-BE9A-F2DC625ED8B8}" type="slidenum">
              <a:rPr lang="en-US" smtClean="0"/>
              <a:t>16</a:t>
            </a:fld>
            <a:endParaRPr lang="en-US"/>
          </a:p>
        </p:txBody>
      </p:sp>
    </p:spTree>
    <p:extLst>
      <p:ext uri="{BB962C8B-B14F-4D97-AF65-F5344CB8AC3E}">
        <p14:creationId xmlns:p14="http://schemas.microsoft.com/office/powerpoint/2010/main" val="9547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Infamous Caesar who became dictator and played a large role in the collapse of the republic</a:t>
            </a:r>
          </a:p>
        </p:txBody>
      </p:sp>
      <p:sp>
        <p:nvSpPr>
          <p:cNvPr id="4" name="Slide Number Placeholder 3"/>
          <p:cNvSpPr>
            <a:spLocks noGrp="1"/>
          </p:cNvSpPr>
          <p:nvPr>
            <p:ph type="sldNum" sz="quarter" idx="10"/>
          </p:nvPr>
        </p:nvSpPr>
        <p:spPr/>
        <p:txBody>
          <a:bodyPr/>
          <a:lstStyle/>
          <a:p>
            <a:fld id="{DD35F288-A884-420B-BE9A-F2DC625ED8B8}" type="slidenum">
              <a:rPr lang="en-US" smtClean="0"/>
              <a:t>17</a:t>
            </a:fld>
            <a:endParaRPr lang="en-US"/>
          </a:p>
        </p:txBody>
      </p:sp>
    </p:spTree>
    <p:extLst>
      <p:ext uri="{BB962C8B-B14F-4D97-AF65-F5344CB8AC3E}">
        <p14:creationId xmlns:p14="http://schemas.microsoft.com/office/powerpoint/2010/main" val="3596420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Augustus, first emperor of Rome</a:t>
            </a:r>
          </a:p>
        </p:txBody>
      </p:sp>
      <p:sp>
        <p:nvSpPr>
          <p:cNvPr id="4" name="Slide Number Placeholder 3"/>
          <p:cNvSpPr>
            <a:spLocks noGrp="1"/>
          </p:cNvSpPr>
          <p:nvPr>
            <p:ph type="sldNum" sz="quarter" idx="10"/>
          </p:nvPr>
        </p:nvSpPr>
        <p:spPr/>
        <p:txBody>
          <a:bodyPr/>
          <a:lstStyle/>
          <a:p>
            <a:fld id="{DD35F288-A884-420B-BE9A-F2DC625ED8B8}" type="slidenum">
              <a:rPr lang="en-US" smtClean="0"/>
              <a:t>18</a:t>
            </a:fld>
            <a:endParaRPr lang="en-US"/>
          </a:p>
        </p:txBody>
      </p:sp>
    </p:spTree>
    <p:extLst>
      <p:ext uri="{BB962C8B-B14F-4D97-AF65-F5344CB8AC3E}">
        <p14:creationId xmlns:p14="http://schemas.microsoft.com/office/powerpoint/2010/main" val="14108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19</a:t>
            </a:fld>
            <a:endParaRPr lang="en-US"/>
          </a:p>
        </p:txBody>
      </p:sp>
    </p:spTree>
    <p:extLst>
      <p:ext uri="{BB962C8B-B14F-4D97-AF65-F5344CB8AC3E}">
        <p14:creationId xmlns:p14="http://schemas.microsoft.com/office/powerpoint/2010/main" val="46188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three people why they chose the class</a:t>
            </a:r>
          </a:p>
          <a:p>
            <a:r>
              <a:rPr lang="en-US" baseline="0" dirty="0" smtClean="0"/>
              <a:t>Now I’ll give some of my reasons</a:t>
            </a:r>
          </a:p>
          <a:p>
            <a:r>
              <a:rPr lang="en-US" baseline="0" dirty="0" smtClean="0"/>
              <a:t>One reason is simply vast extent of empire, both in terms of time and land area</a:t>
            </a:r>
          </a:p>
          <a:p>
            <a:r>
              <a:rPr lang="en-US" baseline="0" dirty="0" smtClean="0"/>
              <a:t>Ask for guesses about length of Roman Empire</a:t>
            </a:r>
          </a:p>
        </p:txBody>
      </p:sp>
      <p:sp>
        <p:nvSpPr>
          <p:cNvPr id="4" name="Slide Number Placeholder 3"/>
          <p:cNvSpPr>
            <a:spLocks noGrp="1"/>
          </p:cNvSpPr>
          <p:nvPr>
            <p:ph type="sldNum" sz="quarter" idx="10"/>
          </p:nvPr>
        </p:nvSpPr>
        <p:spPr/>
        <p:txBody>
          <a:bodyPr/>
          <a:lstStyle/>
          <a:p>
            <a:fld id="{DD35F288-A884-420B-BE9A-F2DC625ED8B8}" type="slidenum">
              <a:rPr lang="en-US" smtClean="0"/>
              <a:t>2</a:t>
            </a:fld>
            <a:endParaRPr lang="en-US"/>
          </a:p>
        </p:txBody>
      </p:sp>
    </p:spTree>
    <p:extLst>
      <p:ext uri="{BB962C8B-B14F-4D97-AF65-F5344CB8AC3E}">
        <p14:creationId xmlns:p14="http://schemas.microsoft.com/office/powerpoint/2010/main" val="158487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“Decline and Fall” from Edward Gibbon’s “History of the Decline and Fall of the Roman Empire” 1776-89 (next slide)</a:t>
            </a:r>
          </a:p>
        </p:txBody>
      </p:sp>
      <p:sp>
        <p:nvSpPr>
          <p:cNvPr id="4" name="Slide Number Placeholder 3"/>
          <p:cNvSpPr>
            <a:spLocks noGrp="1"/>
          </p:cNvSpPr>
          <p:nvPr>
            <p:ph type="sldNum" sz="quarter" idx="10"/>
          </p:nvPr>
        </p:nvSpPr>
        <p:spPr/>
        <p:txBody>
          <a:bodyPr/>
          <a:lstStyle/>
          <a:p>
            <a:fld id="{DD35F288-A884-420B-BE9A-F2DC625ED8B8}" type="slidenum">
              <a:rPr lang="en-US" smtClean="0"/>
              <a:t>20</a:t>
            </a:fld>
            <a:endParaRPr lang="en-US"/>
          </a:p>
        </p:txBody>
      </p:sp>
    </p:spTree>
    <p:extLst>
      <p:ext uri="{BB962C8B-B14F-4D97-AF65-F5344CB8AC3E}">
        <p14:creationId xmlns:p14="http://schemas.microsoft.com/office/powerpoint/2010/main" val="2762802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6 volumes, each about 500 pages long</a:t>
            </a:r>
          </a:p>
          <a:p>
            <a:r>
              <a:rPr lang="en-US" baseline="0" dirty="0" smtClean="0"/>
              <a:t>If Gibbon’s book is that long and it’s only about the end of the empire, clearly I can’t cover everything, but the point of this class is to get the highlights</a:t>
            </a:r>
          </a:p>
        </p:txBody>
      </p:sp>
      <p:sp>
        <p:nvSpPr>
          <p:cNvPr id="4" name="Slide Number Placeholder 3"/>
          <p:cNvSpPr>
            <a:spLocks noGrp="1"/>
          </p:cNvSpPr>
          <p:nvPr>
            <p:ph type="sldNum" sz="quarter" idx="10"/>
          </p:nvPr>
        </p:nvSpPr>
        <p:spPr/>
        <p:txBody>
          <a:bodyPr/>
          <a:lstStyle/>
          <a:p>
            <a:fld id="{DD35F288-A884-420B-BE9A-F2DC625ED8B8}" type="slidenum">
              <a:rPr lang="en-US" smtClean="0"/>
              <a:t>21</a:t>
            </a:fld>
            <a:endParaRPr lang="en-US"/>
          </a:p>
        </p:txBody>
      </p:sp>
    </p:spTree>
    <p:extLst>
      <p:ext uri="{BB962C8B-B14F-4D97-AF65-F5344CB8AC3E}">
        <p14:creationId xmlns:p14="http://schemas.microsoft.com/office/powerpoint/2010/main" val="242635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line then ask people to raise hands if they know what the picture is all about but don’t ask anyone to say what it is…we’ll get there so keep a look out for a wolf</a:t>
            </a:r>
          </a:p>
        </p:txBody>
      </p:sp>
      <p:sp>
        <p:nvSpPr>
          <p:cNvPr id="4" name="Slide Number Placeholder 3"/>
          <p:cNvSpPr>
            <a:spLocks noGrp="1"/>
          </p:cNvSpPr>
          <p:nvPr>
            <p:ph type="sldNum" sz="quarter" idx="10"/>
          </p:nvPr>
        </p:nvSpPr>
        <p:spPr/>
        <p:txBody>
          <a:bodyPr/>
          <a:lstStyle/>
          <a:p>
            <a:fld id="{DD35F288-A884-420B-BE9A-F2DC625ED8B8}" type="slidenum">
              <a:rPr lang="en-US" smtClean="0"/>
              <a:t>22</a:t>
            </a:fld>
            <a:endParaRPr lang="en-US"/>
          </a:p>
        </p:txBody>
      </p:sp>
    </p:spTree>
    <p:extLst>
      <p:ext uri="{BB962C8B-B14F-4D97-AF65-F5344CB8AC3E}">
        <p14:creationId xmlns:p14="http://schemas.microsoft.com/office/powerpoint/2010/main" val="254022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first</a:t>
            </a:r>
            <a:r>
              <a:rPr lang="en-US" baseline="0" dirty="0" smtClean="0"/>
              <a:t> and last king</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24</a:t>
            </a:fld>
            <a:endParaRPr lang="en-US"/>
          </a:p>
        </p:txBody>
      </p:sp>
    </p:spTree>
    <p:extLst>
      <p:ext uri="{BB962C8B-B14F-4D97-AF65-F5344CB8AC3E}">
        <p14:creationId xmlns:p14="http://schemas.microsoft.com/office/powerpoint/2010/main" val="314129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 focus on laws and Roman values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25</a:t>
            </a:fld>
            <a:endParaRPr lang="en-US"/>
          </a:p>
        </p:txBody>
      </p:sp>
    </p:spTree>
    <p:extLst>
      <p:ext uri="{BB962C8B-B14F-4D97-AF65-F5344CB8AC3E}">
        <p14:creationId xmlns:p14="http://schemas.microsoft.com/office/powerpoint/2010/main" val="3913955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a:t>
            </a:r>
            <a:r>
              <a:rPr lang="en-US" baseline="0" dirty="0" smtClean="0"/>
              <a:t> mention some of the early wars Rome fought as it expanded from a small city to a state in control of most of Italy</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26</a:t>
            </a:fld>
            <a:endParaRPr lang="en-US"/>
          </a:p>
        </p:txBody>
      </p:sp>
    </p:spTree>
    <p:extLst>
      <p:ext uri="{BB962C8B-B14F-4D97-AF65-F5344CB8AC3E}">
        <p14:creationId xmlns:p14="http://schemas.microsoft.com/office/powerpoint/2010/main" val="102116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a:t>
            </a:r>
            <a:r>
              <a:rPr lang="en-US" baseline="0" dirty="0" smtClean="0"/>
              <a:t> we start</a:t>
            </a:r>
          </a:p>
          <a:p>
            <a:r>
              <a:rPr lang="en-US" baseline="0" dirty="0" smtClean="0"/>
              <a:t>In reality the Romans were just one of many peoples living in Italy that slowly established itself as a power in Italy</a:t>
            </a:r>
          </a:p>
          <a:p>
            <a:r>
              <a:rPr lang="en-US" baseline="0" dirty="0" smtClean="0"/>
              <a:t>But the Romans prefer to think that they were descended from a race of people chosen by the gods and even born of the gods</a:t>
            </a:r>
          </a:p>
          <a:p>
            <a:r>
              <a:rPr lang="en-US" baseline="0" dirty="0" smtClean="0"/>
              <a:t>So first tell about gods and goddesses and then we’ll get to Aeneas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27</a:t>
            </a:fld>
            <a:endParaRPr lang="en-US"/>
          </a:p>
        </p:txBody>
      </p:sp>
    </p:spTree>
    <p:extLst>
      <p:ext uri="{BB962C8B-B14F-4D97-AF65-F5344CB8AC3E}">
        <p14:creationId xmlns:p14="http://schemas.microsoft.com/office/powerpoint/2010/main" val="4005261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people to name gods and goddesses</a:t>
            </a:r>
          </a:p>
        </p:txBody>
      </p:sp>
      <p:sp>
        <p:nvSpPr>
          <p:cNvPr id="4" name="Slide Number Placeholder 3"/>
          <p:cNvSpPr>
            <a:spLocks noGrp="1"/>
          </p:cNvSpPr>
          <p:nvPr>
            <p:ph type="sldNum" sz="quarter" idx="10"/>
          </p:nvPr>
        </p:nvSpPr>
        <p:spPr/>
        <p:txBody>
          <a:bodyPr/>
          <a:lstStyle/>
          <a:p>
            <a:fld id="{DD35F288-A884-420B-BE9A-F2DC625ED8B8}" type="slidenum">
              <a:rPr lang="en-US" smtClean="0"/>
              <a:t>28</a:t>
            </a:fld>
            <a:endParaRPr lang="en-US"/>
          </a:p>
        </p:txBody>
      </p:sp>
    </p:spTree>
    <p:extLst>
      <p:ext uri="{BB962C8B-B14F-4D97-AF65-F5344CB8AC3E}">
        <p14:creationId xmlns:p14="http://schemas.microsoft.com/office/powerpoint/2010/main" val="200979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major</a:t>
            </a:r>
            <a:r>
              <a:rPr lang="en-US" baseline="0" dirty="0" smtClean="0"/>
              <a:t> gods and goddesses, based on Greek deities (many connections between Rome and Greece)</a:t>
            </a:r>
            <a:endParaRPr lang="en-US" dirty="0" smtClean="0"/>
          </a:p>
          <a:p>
            <a:r>
              <a:rPr lang="en-US" dirty="0" smtClean="0"/>
              <a:t>Planets based on Roman gods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Ceres = cereal</a:t>
            </a:r>
          </a:p>
          <a:p>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29</a:t>
            </a:fld>
            <a:endParaRPr lang="en-US"/>
          </a:p>
        </p:txBody>
      </p:sp>
    </p:spTree>
    <p:extLst>
      <p:ext uri="{BB962C8B-B14F-4D97-AF65-F5344CB8AC3E}">
        <p14:creationId xmlns:p14="http://schemas.microsoft.com/office/powerpoint/2010/main" val="3439917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Almost 10,000 line poem</a:t>
            </a:r>
          </a:p>
        </p:txBody>
      </p:sp>
      <p:sp>
        <p:nvSpPr>
          <p:cNvPr id="4" name="Slide Number Placeholder 3"/>
          <p:cNvSpPr>
            <a:spLocks noGrp="1"/>
          </p:cNvSpPr>
          <p:nvPr>
            <p:ph type="sldNum" sz="quarter" idx="10"/>
          </p:nvPr>
        </p:nvSpPr>
        <p:spPr/>
        <p:txBody>
          <a:bodyPr/>
          <a:lstStyle/>
          <a:p>
            <a:fld id="{DD35F288-A884-420B-BE9A-F2DC625ED8B8}" type="slidenum">
              <a:rPr lang="en-US" smtClean="0"/>
              <a:t>30</a:t>
            </a:fld>
            <a:endParaRPr lang="en-US"/>
          </a:p>
        </p:txBody>
      </p:sp>
    </p:spTree>
    <p:extLst>
      <p:ext uri="{BB962C8B-B14F-4D97-AF65-F5344CB8AC3E}">
        <p14:creationId xmlns:p14="http://schemas.microsoft.com/office/powerpoint/2010/main" val="35176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Compare to age of US, which is not even 250 years old yet (240)</a:t>
            </a:r>
          </a:p>
          <a:p>
            <a:r>
              <a:rPr lang="en-US" baseline="0" dirty="0" smtClean="0"/>
              <a:t>If you include Byzantine Empire, which separated from Roman empire, you get another 1000 years, though we won’t talk much about Byzantine</a:t>
            </a:r>
          </a:p>
        </p:txBody>
      </p:sp>
      <p:sp>
        <p:nvSpPr>
          <p:cNvPr id="4" name="Slide Number Placeholder 3"/>
          <p:cNvSpPr>
            <a:spLocks noGrp="1"/>
          </p:cNvSpPr>
          <p:nvPr>
            <p:ph type="sldNum" sz="quarter" idx="10"/>
          </p:nvPr>
        </p:nvSpPr>
        <p:spPr/>
        <p:txBody>
          <a:bodyPr/>
          <a:lstStyle/>
          <a:p>
            <a:fld id="{DD35F288-A884-420B-BE9A-F2DC625ED8B8}" type="slidenum">
              <a:rPr lang="en-US" smtClean="0"/>
              <a:t>3</a:t>
            </a:fld>
            <a:endParaRPr lang="en-US"/>
          </a:p>
        </p:txBody>
      </p:sp>
    </p:spTree>
    <p:extLst>
      <p:ext uri="{BB962C8B-B14F-4D97-AF65-F5344CB8AC3E}">
        <p14:creationId xmlns:p14="http://schemas.microsoft.com/office/powerpoint/2010/main" val="355441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myth as far as we know, but believed by the Romans because they wanted to think they had divine origins (Aeneas’s mother was the goddess Venus)</a:t>
            </a:r>
          </a:p>
        </p:txBody>
      </p:sp>
      <p:sp>
        <p:nvSpPr>
          <p:cNvPr id="4" name="Slide Number Placeholder 3"/>
          <p:cNvSpPr>
            <a:spLocks noGrp="1"/>
          </p:cNvSpPr>
          <p:nvPr>
            <p:ph type="sldNum" sz="quarter" idx="10"/>
          </p:nvPr>
        </p:nvSpPr>
        <p:spPr/>
        <p:txBody>
          <a:bodyPr/>
          <a:lstStyle/>
          <a:p>
            <a:fld id="{DD35F288-A884-420B-BE9A-F2DC625ED8B8}" type="slidenum">
              <a:rPr lang="en-US" smtClean="0"/>
              <a:t>31</a:t>
            </a:fld>
            <a:endParaRPr lang="en-US"/>
          </a:p>
        </p:txBody>
      </p:sp>
    </p:spTree>
    <p:extLst>
      <p:ext uri="{BB962C8B-B14F-4D97-AF65-F5344CB8AC3E}">
        <p14:creationId xmlns:p14="http://schemas.microsoft.com/office/powerpoint/2010/main" val="250649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Raise hands if know Odyssey</a:t>
            </a:r>
          </a:p>
          <a:p>
            <a:r>
              <a:rPr lang="en-US" baseline="0" dirty="0" smtClean="0"/>
              <a:t>Raise hands if know Aeneid</a:t>
            </a:r>
          </a:p>
          <a:p>
            <a:r>
              <a:rPr lang="en-US" baseline="0" dirty="0" smtClean="0"/>
              <a:t>Iliad – 10 year war between Troy and Greece (end is where Aeneid starts)</a:t>
            </a:r>
          </a:p>
          <a:p>
            <a:r>
              <a:rPr lang="en-US" baseline="0" dirty="0" smtClean="0"/>
              <a:t>Odyssey – Odysseus’ 10 year travels home through many adventures</a:t>
            </a:r>
          </a:p>
          <a:p>
            <a:r>
              <a:rPr lang="en-US" baseline="0" dirty="0" smtClean="0"/>
              <a:t>Aeneid is that but other way around</a:t>
            </a:r>
          </a:p>
        </p:txBody>
      </p:sp>
      <p:sp>
        <p:nvSpPr>
          <p:cNvPr id="4" name="Slide Number Placeholder 3"/>
          <p:cNvSpPr>
            <a:spLocks noGrp="1"/>
          </p:cNvSpPr>
          <p:nvPr>
            <p:ph type="sldNum" sz="quarter" idx="10"/>
          </p:nvPr>
        </p:nvSpPr>
        <p:spPr/>
        <p:txBody>
          <a:bodyPr/>
          <a:lstStyle/>
          <a:p>
            <a:fld id="{DD35F288-A884-420B-BE9A-F2DC625ED8B8}" type="slidenum">
              <a:rPr lang="en-US" smtClean="0"/>
              <a:t>32</a:t>
            </a:fld>
            <a:endParaRPr lang="en-US"/>
          </a:p>
        </p:txBody>
      </p:sp>
    </p:spTree>
    <p:extLst>
      <p:ext uri="{BB962C8B-B14F-4D97-AF65-F5344CB8AC3E}">
        <p14:creationId xmlns:p14="http://schemas.microsoft.com/office/powerpoint/2010/main" val="72294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33</a:t>
            </a:fld>
            <a:endParaRPr lang="en-US"/>
          </a:p>
        </p:txBody>
      </p:sp>
    </p:spTree>
    <p:extLst>
      <p:ext uri="{BB962C8B-B14F-4D97-AF65-F5344CB8AC3E}">
        <p14:creationId xmlns:p14="http://schemas.microsoft.com/office/powerpoint/2010/main" val="354693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first line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a:t>
            </a:r>
            <a:r>
              <a:rPr lang="en-US" baseline="0" dirty="0" smtClean="0"/>
              <a:t> anyone know the first line?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j</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 only for Greek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Hard 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V’s like w’s so no v sound and no w letter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we usually pronounce names wrong: Cicero, Julius Caesar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Latin actually written with no spaces or punctuation (see next slide)</a:t>
            </a:r>
          </a:p>
        </p:txBody>
      </p:sp>
      <p:sp>
        <p:nvSpPr>
          <p:cNvPr id="4" name="Slide Number Placeholder 3"/>
          <p:cNvSpPr>
            <a:spLocks noGrp="1"/>
          </p:cNvSpPr>
          <p:nvPr>
            <p:ph type="sldNum" sz="quarter" idx="10"/>
          </p:nvPr>
        </p:nvSpPr>
        <p:spPr/>
        <p:txBody>
          <a:bodyPr/>
          <a:lstStyle/>
          <a:p>
            <a:fld id="{DD35F288-A884-420B-BE9A-F2DC625ED8B8}" type="slidenum">
              <a:rPr lang="en-US" smtClean="0"/>
              <a:t>34</a:t>
            </a:fld>
            <a:endParaRPr lang="en-US"/>
          </a:p>
        </p:txBody>
      </p:sp>
    </p:spTree>
    <p:extLst>
      <p:ext uri="{BB962C8B-B14F-4D97-AF65-F5344CB8AC3E}">
        <p14:creationId xmlns:p14="http://schemas.microsoft.com/office/powerpoint/2010/main" val="2125565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35</a:t>
            </a:fld>
            <a:endParaRPr lang="en-US"/>
          </a:p>
        </p:txBody>
      </p:sp>
    </p:spTree>
    <p:extLst>
      <p:ext uri="{BB962C8B-B14F-4D97-AF65-F5344CB8AC3E}">
        <p14:creationId xmlns:p14="http://schemas.microsoft.com/office/powerpoint/2010/main" val="1219259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Gives very brief overview of whole</a:t>
            </a:r>
            <a:r>
              <a:rPr lang="en-US" baseline="0" dirty="0" smtClean="0"/>
              <a:t> poem</a:t>
            </a:r>
            <a:endParaRPr lang="en-US" dirty="0" smtClean="0"/>
          </a:p>
          <a:p>
            <a:r>
              <a:rPr lang="en-US" dirty="0" smtClean="0"/>
              <a:t>Read first line</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36</a:t>
            </a:fld>
            <a:endParaRPr lang="en-US"/>
          </a:p>
        </p:txBody>
      </p:sp>
    </p:spTree>
    <p:extLst>
      <p:ext uri="{BB962C8B-B14F-4D97-AF65-F5344CB8AC3E}">
        <p14:creationId xmlns:p14="http://schemas.microsoft.com/office/powerpoint/2010/main" val="3892029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Journey</a:t>
            </a:r>
            <a:r>
              <a:rPr lang="en-US" baseline="0" dirty="0" smtClean="0"/>
              <a:t> to Italy in Books 1-6</a:t>
            </a:r>
          </a:p>
          <a:p>
            <a:r>
              <a:rPr lang="en-US" baseline="0" dirty="0" smtClean="0"/>
              <a:t>Start in Troy</a:t>
            </a:r>
          </a:p>
          <a:p>
            <a:r>
              <a:rPr lang="en-US" baseline="0" dirty="0" smtClean="0"/>
              <a:t>Big stop in Carthage, Dido</a:t>
            </a:r>
          </a:p>
          <a:p>
            <a:r>
              <a:rPr lang="en-US" baseline="0" dirty="0" smtClean="0"/>
              <a:t>Cumae and oracle, underworld</a:t>
            </a:r>
          </a:p>
          <a:p>
            <a:r>
              <a:rPr lang="en-US" baseline="0" dirty="0" smtClean="0"/>
              <a:t>Arrives in </a:t>
            </a:r>
            <a:r>
              <a:rPr lang="en-US" baseline="0" dirty="0" err="1" smtClean="0"/>
              <a:t>Laurentum</a:t>
            </a:r>
            <a:r>
              <a:rPr lang="en-US" baseline="0" dirty="0" smtClean="0"/>
              <a:t> where Rome will eventually be founded</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37</a:t>
            </a:fld>
            <a:endParaRPr lang="en-US"/>
          </a:p>
        </p:txBody>
      </p:sp>
    </p:spTree>
    <p:extLst>
      <p:ext uri="{BB962C8B-B14F-4D97-AF65-F5344CB8AC3E}">
        <p14:creationId xmlns:p14="http://schemas.microsoft.com/office/powerpoint/2010/main" val="92626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medias res, analogy to Indiana Jones etc.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Juno has</a:t>
            </a:r>
            <a:r>
              <a:rPr lang="en-US" baseline="0" dirty="0" smtClean="0"/>
              <a:t> longstanding hatred of Trojans for a variety of reasons (Paris chose Venus over her, Romans will eventually destroy Carthage)</a:t>
            </a:r>
            <a:endParaRPr lang="en-US" dirty="0" smtClean="0"/>
          </a:p>
          <a:p>
            <a:r>
              <a:rPr lang="en-US" dirty="0" smtClean="0"/>
              <a:t>Venus sends Mercury to help Aeneas</a:t>
            </a:r>
            <a:r>
              <a:rPr lang="en-US" baseline="0" dirty="0" smtClean="0"/>
              <a:t> sneak into Carthage where he meets Queen Dido</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38</a:t>
            </a:fld>
            <a:endParaRPr lang="en-US"/>
          </a:p>
        </p:txBody>
      </p:sp>
    </p:spTree>
    <p:extLst>
      <p:ext uri="{BB962C8B-B14F-4D97-AF65-F5344CB8AC3E}">
        <p14:creationId xmlns:p14="http://schemas.microsoft.com/office/powerpoint/2010/main" val="1176011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Trojan</a:t>
            </a:r>
            <a:r>
              <a:rPr lang="en-US" baseline="0" dirty="0" smtClean="0"/>
              <a:t> horse and </a:t>
            </a:r>
            <a:r>
              <a:rPr lang="en-US" baseline="0" dirty="0" err="1" smtClean="0"/>
              <a:t>Laocoon</a:t>
            </a:r>
            <a:r>
              <a:rPr lang="en-US" baseline="0" dirty="0" smtClean="0"/>
              <a:t>, serpents</a:t>
            </a:r>
          </a:p>
          <a:p>
            <a:r>
              <a:rPr lang="en-US" baseline="0" dirty="0" smtClean="0"/>
              <a:t>Invasion of the Greeks</a:t>
            </a:r>
          </a:p>
          <a:p>
            <a:r>
              <a:rPr lang="en-US" baseline="0" dirty="0" smtClean="0"/>
              <a:t>Death of Priam</a:t>
            </a:r>
          </a:p>
          <a:p>
            <a:r>
              <a:rPr lang="en-US" baseline="0" dirty="0" smtClean="0"/>
              <a:t>Escape of Aeneas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39</a:t>
            </a:fld>
            <a:endParaRPr lang="en-US"/>
          </a:p>
        </p:txBody>
      </p:sp>
    </p:spTree>
    <p:extLst>
      <p:ext uri="{BB962C8B-B14F-4D97-AF65-F5344CB8AC3E}">
        <p14:creationId xmlns:p14="http://schemas.microsoft.com/office/powerpoint/2010/main" val="1526827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Dido and Aeneas out hunting, storm, lightning indicates their marriage in a cave (or</a:t>
            </a:r>
            <a:r>
              <a:rPr lang="en-US" baseline="0" dirty="0" smtClean="0"/>
              <a:t> so Dido thinks)/just a little sketchy</a:t>
            </a:r>
          </a:p>
          <a:p>
            <a:r>
              <a:rPr lang="en-US" dirty="0" smtClean="0"/>
              <a:t>Mercury</a:t>
            </a:r>
            <a:r>
              <a:rPr lang="en-US" baseline="0" dirty="0" smtClean="0"/>
              <a:t> is sent to tell Aeneas he must leave</a:t>
            </a:r>
          </a:p>
          <a:p>
            <a:r>
              <a:rPr lang="en-US" baseline="0" dirty="0" smtClean="0"/>
              <a:t>Dido angry, big fight</a:t>
            </a:r>
          </a:p>
          <a:p>
            <a:r>
              <a:rPr lang="en-US" baseline="0" dirty="0" smtClean="0"/>
              <a:t>Aeneas sneaks away</a:t>
            </a:r>
          </a:p>
          <a:p>
            <a:r>
              <a:rPr lang="en-US" baseline="0" dirty="0" smtClean="0"/>
              <a:t>Dido is distraught, commits suicide</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40</a:t>
            </a:fld>
            <a:endParaRPr lang="en-US"/>
          </a:p>
        </p:txBody>
      </p:sp>
    </p:spTree>
    <p:extLst>
      <p:ext uri="{BB962C8B-B14F-4D97-AF65-F5344CB8AC3E}">
        <p14:creationId xmlns:p14="http://schemas.microsoft.com/office/powerpoint/2010/main" val="116910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three periods of Roman history, which we’ll cover throughout the class</a:t>
            </a:r>
          </a:p>
        </p:txBody>
      </p:sp>
      <p:sp>
        <p:nvSpPr>
          <p:cNvPr id="4" name="Slide Number Placeholder 3"/>
          <p:cNvSpPr>
            <a:spLocks noGrp="1"/>
          </p:cNvSpPr>
          <p:nvPr>
            <p:ph type="sldNum" sz="quarter" idx="10"/>
          </p:nvPr>
        </p:nvSpPr>
        <p:spPr/>
        <p:txBody>
          <a:bodyPr/>
          <a:lstStyle/>
          <a:p>
            <a:fld id="{DD35F288-A884-420B-BE9A-F2DC625ED8B8}" type="slidenum">
              <a:rPr lang="en-US" smtClean="0"/>
              <a:t>4</a:t>
            </a:fld>
            <a:endParaRPr lang="en-US"/>
          </a:p>
        </p:txBody>
      </p:sp>
    </p:spTree>
    <p:extLst>
      <p:ext uri="{BB962C8B-B14F-4D97-AF65-F5344CB8AC3E}">
        <p14:creationId xmlns:p14="http://schemas.microsoft.com/office/powerpoint/2010/main" val="1891364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Aeneas goes to Cumae, where the oracle</a:t>
            </a:r>
            <a:r>
              <a:rPr lang="en-US" baseline="0" dirty="0" smtClean="0"/>
              <a:t> takes him into the underworld to see his father Anchises</a:t>
            </a:r>
          </a:p>
          <a:p>
            <a:r>
              <a:rPr lang="en-US" baseline="0" dirty="0" smtClean="0"/>
              <a:t>Anchises shows Aeneas the future of Rome, with figures like Julius Caesar and Augustus making an appearance (Virgil is writing in the age of Augustus, of course he has to include Augustus)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41</a:t>
            </a:fld>
            <a:endParaRPr lang="en-US"/>
          </a:p>
        </p:txBody>
      </p:sp>
    </p:spTree>
    <p:extLst>
      <p:ext uri="{BB962C8B-B14F-4D97-AF65-F5344CB8AC3E}">
        <p14:creationId xmlns:p14="http://schemas.microsoft.com/office/powerpoint/2010/main" val="536023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Latium is near</a:t>
            </a:r>
            <a:r>
              <a:rPr lang="en-US" baseline="0" dirty="0" smtClean="0"/>
              <a:t> Rome</a:t>
            </a:r>
          </a:p>
          <a:p>
            <a:r>
              <a:rPr lang="en-US" dirty="0" smtClean="0"/>
              <a:t>Romans</a:t>
            </a:r>
            <a:r>
              <a:rPr lang="en-US" baseline="0" dirty="0" smtClean="0"/>
              <a:t> are welcomed by King </a:t>
            </a:r>
            <a:r>
              <a:rPr lang="en-US" baseline="0" dirty="0" err="1" smtClean="0"/>
              <a:t>Latinus</a:t>
            </a:r>
            <a:endParaRPr lang="en-US" baseline="0" dirty="0" smtClean="0"/>
          </a:p>
          <a:p>
            <a:r>
              <a:rPr lang="en-US" baseline="0" dirty="0" err="1" smtClean="0"/>
              <a:t>Latinus</a:t>
            </a:r>
            <a:r>
              <a:rPr lang="en-US" baseline="0" dirty="0" smtClean="0"/>
              <a:t> promises Aeneas his daughter </a:t>
            </a:r>
            <a:r>
              <a:rPr lang="en-US" baseline="0" dirty="0" err="1" smtClean="0"/>
              <a:t>Lavinia</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42</a:t>
            </a:fld>
            <a:endParaRPr lang="en-US"/>
          </a:p>
        </p:txBody>
      </p:sp>
    </p:spTree>
    <p:extLst>
      <p:ext uri="{BB962C8B-B14F-4D97-AF65-F5344CB8AC3E}">
        <p14:creationId xmlns:p14="http://schemas.microsoft.com/office/powerpoint/2010/main" val="288139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Prince</a:t>
            </a:r>
            <a:r>
              <a:rPr lang="en-US" baseline="0" dirty="0" smtClean="0"/>
              <a:t> </a:t>
            </a:r>
            <a:r>
              <a:rPr lang="en-US" baseline="0" dirty="0" err="1" smtClean="0"/>
              <a:t>Turnus</a:t>
            </a:r>
            <a:r>
              <a:rPr lang="en-US" baseline="0" dirty="0" smtClean="0"/>
              <a:t> also wants to marry </a:t>
            </a:r>
            <a:r>
              <a:rPr lang="en-US" baseline="0" dirty="0" err="1" smtClean="0"/>
              <a:t>Lavinia</a:t>
            </a:r>
            <a:endParaRPr lang="en-US" baseline="0" dirty="0" smtClean="0"/>
          </a:p>
          <a:p>
            <a:r>
              <a:rPr lang="en-US" baseline="0" dirty="0" smtClean="0"/>
              <a:t>Aeneas gets help from nearby King Evander</a:t>
            </a:r>
          </a:p>
          <a:p>
            <a:r>
              <a:rPr lang="en-US" baseline="0" dirty="0" smtClean="0"/>
              <a:t>Extended battle scene with single combat between Aeneas and </a:t>
            </a:r>
            <a:r>
              <a:rPr lang="en-US" baseline="0" dirty="0" err="1" smtClean="0"/>
              <a:t>Turnus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43</a:t>
            </a:fld>
            <a:endParaRPr lang="en-US"/>
          </a:p>
        </p:txBody>
      </p:sp>
    </p:spTree>
    <p:extLst>
      <p:ext uri="{BB962C8B-B14F-4D97-AF65-F5344CB8AC3E}">
        <p14:creationId xmlns:p14="http://schemas.microsoft.com/office/powerpoint/2010/main" val="2436703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Aeneas</a:t>
            </a:r>
            <a:r>
              <a:rPr lang="en-US" baseline="0" dirty="0" smtClean="0"/>
              <a:t> has </a:t>
            </a:r>
            <a:r>
              <a:rPr lang="en-US" baseline="0" dirty="0" err="1" smtClean="0"/>
              <a:t>Turnus</a:t>
            </a:r>
            <a:r>
              <a:rPr lang="en-US" baseline="0" dirty="0" smtClean="0"/>
              <a:t> on the ground and sword point</a:t>
            </a:r>
          </a:p>
          <a:p>
            <a:r>
              <a:rPr lang="en-US" baseline="0" dirty="0" smtClean="0"/>
              <a:t>Isn’t going to kill him until he sees that </a:t>
            </a:r>
            <a:r>
              <a:rPr lang="en-US" baseline="0" dirty="0" err="1" smtClean="0"/>
              <a:t>Turnus</a:t>
            </a:r>
            <a:r>
              <a:rPr lang="en-US" baseline="0" dirty="0" smtClean="0"/>
              <a:t> has the armor of Pallas, son of Evander and friend of Aeneas</a:t>
            </a:r>
          </a:p>
          <a:p>
            <a:r>
              <a:rPr lang="en-US" baseline="0" dirty="0" smtClean="0"/>
              <a:t>An enraged Aeneas kills </a:t>
            </a:r>
            <a:r>
              <a:rPr lang="en-US" baseline="0" dirty="0" err="1" smtClean="0"/>
              <a:t>Turnus</a:t>
            </a:r>
            <a:endParaRPr lang="en-US" baseline="0" dirty="0" smtClean="0"/>
          </a:p>
          <a:p>
            <a:r>
              <a:rPr lang="en-US" baseline="0" dirty="0" smtClean="0"/>
              <a:t>Aeneas’s son, </a:t>
            </a:r>
            <a:r>
              <a:rPr lang="en-US" baseline="0" dirty="0" err="1" smtClean="0"/>
              <a:t>Iulus</a:t>
            </a:r>
            <a:r>
              <a:rPr lang="en-US" baseline="0" dirty="0" smtClean="0"/>
              <a:t> Ascanius, becomes king of Alba Longa</a:t>
            </a:r>
          </a:p>
          <a:p>
            <a:r>
              <a:rPr lang="en-US" baseline="0" dirty="0" smtClean="0"/>
              <a:t>Establishes Julian Clan (Julius Caesar, Augustus)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44</a:t>
            </a:fld>
            <a:endParaRPr lang="en-US"/>
          </a:p>
        </p:txBody>
      </p:sp>
    </p:spTree>
    <p:extLst>
      <p:ext uri="{BB962C8B-B14F-4D97-AF65-F5344CB8AC3E}">
        <p14:creationId xmlns:p14="http://schemas.microsoft.com/office/powerpoint/2010/main" val="2116932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Rhea Silvia is the daughter</a:t>
            </a:r>
            <a:r>
              <a:rPr lang="en-US" baseline="0" dirty="0" smtClean="0"/>
              <a:t> of </a:t>
            </a:r>
            <a:r>
              <a:rPr lang="en-US" baseline="0" dirty="0" err="1" smtClean="0"/>
              <a:t>Numitor</a:t>
            </a:r>
            <a:r>
              <a:rPr lang="en-US" baseline="0" dirty="0" smtClean="0"/>
              <a:t>, king of Alba Longa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Mars, god of war</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45</a:t>
            </a:fld>
            <a:endParaRPr lang="en-US"/>
          </a:p>
        </p:txBody>
      </p:sp>
    </p:spTree>
    <p:extLst>
      <p:ext uri="{BB962C8B-B14F-4D97-AF65-F5344CB8AC3E}">
        <p14:creationId xmlns:p14="http://schemas.microsoft.com/office/powerpoint/2010/main" val="4095297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Amulius</a:t>
            </a:r>
            <a:r>
              <a:rPr lang="en-US" dirty="0" smtClean="0"/>
              <a:t>, </a:t>
            </a:r>
            <a:r>
              <a:rPr lang="en-US" dirty="0" err="1" smtClean="0"/>
              <a:t>Numitor’s</a:t>
            </a:r>
            <a:r>
              <a:rPr lang="en-US" dirty="0" smtClean="0"/>
              <a:t> brother, takes over</a:t>
            </a:r>
          </a:p>
          <a:p>
            <a:r>
              <a:rPr lang="en-US" dirty="0" smtClean="0"/>
              <a:t>Rhea</a:t>
            </a:r>
            <a:r>
              <a:rPr lang="en-US" baseline="0" dirty="0" smtClean="0"/>
              <a:t> Silvia forced to become Vestal Virgin, meaning it would be improper for her to have children</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46</a:t>
            </a:fld>
            <a:endParaRPr lang="en-US"/>
          </a:p>
        </p:txBody>
      </p:sp>
    </p:spTree>
    <p:extLst>
      <p:ext uri="{BB962C8B-B14F-4D97-AF65-F5344CB8AC3E}">
        <p14:creationId xmlns:p14="http://schemas.microsoft.com/office/powerpoint/2010/main" val="4146933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Amulius</a:t>
            </a:r>
            <a:r>
              <a:rPr lang="en-US" dirty="0" smtClean="0"/>
              <a:t> enraged when Rhea Silvia gives birth</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47</a:t>
            </a:fld>
            <a:endParaRPr lang="en-US"/>
          </a:p>
        </p:txBody>
      </p:sp>
    </p:spTree>
    <p:extLst>
      <p:ext uri="{BB962C8B-B14F-4D97-AF65-F5344CB8AC3E}">
        <p14:creationId xmlns:p14="http://schemas.microsoft.com/office/powerpoint/2010/main" val="387652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taken in by shepherd and his wife until adulthood</a:t>
            </a:r>
          </a:p>
          <a:p>
            <a:r>
              <a:rPr lang="en-US" dirty="0" smtClean="0"/>
              <a:t>Here’s the wolf,</a:t>
            </a:r>
            <a:r>
              <a:rPr lang="en-US" baseline="0" dirty="0" smtClean="0"/>
              <a:t> very important symbol to the Romans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48</a:t>
            </a:fld>
            <a:endParaRPr lang="en-US"/>
          </a:p>
        </p:txBody>
      </p:sp>
    </p:spTree>
    <p:extLst>
      <p:ext uri="{BB962C8B-B14F-4D97-AF65-F5344CB8AC3E}">
        <p14:creationId xmlns:p14="http://schemas.microsoft.com/office/powerpoint/2010/main" val="927958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Twins natural</a:t>
            </a:r>
            <a:r>
              <a:rPr lang="en-US" baseline="0" dirty="0" smtClean="0"/>
              <a:t> leaders, many followers</a:t>
            </a:r>
          </a:p>
          <a:p>
            <a:r>
              <a:rPr lang="en-US" baseline="0" dirty="0" smtClean="0"/>
              <a:t>Want to establish city rather than wait to inherit Alba Longa</a:t>
            </a:r>
          </a:p>
          <a:p>
            <a:r>
              <a:rPr lang="en-US" dirty="0" smtClean="0"/>
              <a:t>Romulus</a:t>
            </a:r>
            <a:r>
              <a:rPr lang="en-US" baseline="0" dirty="0" smtClean="0"/>
              <a:t> wants Palatine Hill, Remus Aventine Hill (famous seven hills of Rome)</a:t>
            </a:r>
          </a:p>
          <a:p>
            <a:r>
              <a:rPr lang="en-US" baseline="0" dirty="0" smtClean="0"/>
              <a:t>Agreed to interpret flight of birds to see who should build city, but disagreed about what they saw</a:t>
            </a:r>
          </a:p>
          <a:p>
            <a:r>
              <a:rPr lang="en-US" baseline="0" dirty="0" err="1" smtClean="0"/>
              <a:t>Sidenote</a:t>
            </a:r>
            <a:r>
              <a:rPr lang="en-US" baseline="0" dirty="0" smtClean="0"/>
              <a:t>:</a:t>
            </a:r>
          </a:p>
          <a:p>
            <a:r>
              <a:rPr lang="en-US" baseline="0" dirty="0" smtClean="0"/>
              <a:t>Romulus and Remus here acted as augurs, trying to read divine signs</a:t>
            </a:r>
          </a:p>
          <a:p>
            <a:r>
              <a:rPr lang="en-US" baseline="0" dirty="0" smtClean="0"/>
              <a:t>Augurs were very important to the Romans, made decisions based off them</a:t>
            </a:r>
          </a:p>
          <a:p>
            <a:r>
              <a:rPr lang="en-US" baseline="0" dirty="0" smtClean="0"/>
              <a:t>Look at flights of birds, organs of sacrificial animals (</a:t>
            </a:r>
            <a:r>
              <a:rPr lang="en-US" baseline="0" dirty="0" err="1" smtClean="0"/>
              <a:t>haruspicy</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49</a:t>
            </a:fld>
            <a:endParaRPr lang="en-US"/>
          </a:p>
        </p:txBody>
      </p:sp>
    </p:spTree>
    <p:extLst>
      <p:ext uri="{BB962C8B-B14F-4D97-AF65-F5344CB8AC3E}">
        <p14:creationId xmlns:p14="http://schemas.microsoft.com/office/powerpoint/2010/main" val="3901782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Roman history can</a:t>
            </a:r>
            <a:r>
              <a:rPr lang="en-US" baseline="0" dirty="0" smtClean="0"/>
              <a:t> be unfortunately violent, but the Romans were proud of this fact, which is why they believed they were descendants of Romulus, son of the god of war</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50</a:t>
            </a:fld>
            <a:endParaRPr lang="en-US"/>
          </a:p>
        </p:txBody>
      </p:sp>
    </p:spTree>
    <p:extLst>
      <p:ext uri="{BB962C8B-B14F-4D97-AF65-F5344CB8AC3E}">
        <p14:creationId xmlns:p14="http://schemas.microsoft.com/office/powerpoint/2010/main" val="366157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5</a:t>
            </a:fld>
            <a:endParaRPr lang="en-US"/>
          </a:p>
        </p:txBody>
      </p:sp>
    </p:spTree>
    <p:extLst>
      <p:ext uri="{BB962C8B-B14F-4D97-AF65-F5344CB8AC3E}">
        <p14:creationId xmlns:p14="http://schemas.microsoft.com/office/powerpoint/2010/main" val="1709025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Romulus founds Rome and becomes its first king in 753 BCE (April</a:t>
            </a:r>
            <a:r>
              <a:rPr lang="en-US" baseline="0" dirty="0" smtClean="0"/>
              <a:t> 21)</a:t>
            </a:r>
            <a:endParaRPr lang="en-US" dirty="0" smtClean="0"/>
          </a:p>
          <a:p>
            <a:r>
              <a:rPr lang="en-US" dirty="0" smtClean="0"/>
              <a:t>Largely</a:t>
            </a:r>
            <a:r>
              <a:rPr lang="en-US" baseline="0" dirty="0" smtClean="0"/>
              <a:t> myth though, real founding not certain</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51</a:t>
            </a:fld>
            <a:endParaRPr lang="en-US"/>
          </a:p>
        </p:txBody>
      </p:sp>
    </p:spTree>
    <p:extLst>
      <p:ext uri="{BB962C8B-B14F-4D97-AF65-F5344CB8AC3E}">
        <p14:creationId xmlns:p14="http://schemas.microsoft.com/office/powerpoint/2010/main" val="2726477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753 BCE thought by historians to be relatively accurate, but rest about kings is mostly uncertain/unknown</a:t>
            </a:r>
          </a:p>
          <a:p>
            <a:r>
              <a:rPr lang="en-US" dirty="0" smtClean="0"/>
              <a:t>Rape of the Sabine Women 750</a:t>
            </a:r>
            <a:r>
              <a:rPr lang="en-US" baseline="0" dirty="0" smtClean="0"/>
              <a:t> BCE</a:t>
            </a:r>
          </a:p>
          <a:p>
            <a:r>
              <a:rPr lang="en-US" dirty="0" smtClean="0"/>
              <a:t>Rape</a:t>
            </a:r>
            <a:r>
              <a:rPr lang="en-US" baseline="0" dirty="0" smtClean="0"/>
              <a:t> refers to abduction of the women, used in a different sense than the word is used today</a:t>
            </a:r>
          </a:p>
          <a:p>
            <a:r>
              <a:rPr lang="en-US" baseline="0" dirty="0" smtClean="0"/>
              <a:t>Romans invited nearby tribes to a festival</a:t>
            </a:r>
          </a:p>
          <a:p>
            <a:r>
              <a:rPr lang="en-US" baseline="0" dirty="0" smtClean="0"/>
              <a:t>When they arrived, Romans jumped out and kidnapped Sabine women</a:t>
            </a:r>
          </a:p>
          <a:p>
            <a:r>
              <a:rPr lang="en-US" baseline="0" dirty="0" smtClean="0"/>
              <a:t>How the Romans first got wives</a:t>
            </a:r>
          </a:p>
          <a:p>
            <a:r>
              <a:rPr lang="en-US" baseline="0" dirty="0" smtClean="0"/>
              <a:t>Skip the next several kings because not much is known, though almost all were warlike began the process of expanding Rome’s power throughout Italy</a:t>
            </a:r>
          </a:p>
          <a:p>
            <a:r>
              <a:rPr lang="en-US" baseline="0" dirty="0" smtClean="0"/>
              <a:t>Elected kings, different from typical monarchy where son is king, but still not a republic</a:t>
            </a:r>
          </a:p>
        </p:txBody>
      </p:sp>
      <p:sp>
        <p:nvSpPr>
          <p:cNvPr id="4" name="Slide Number Placeholder 3"/>
          <p:cNvSpPr>
            <a:spLocks noGrp="1"/>
          </p:cNvSpPr>
          <p:nvPr>
            <p:ph type="sldNum" sz="quarter" idx="10"/>
          </p:nvPr>
        </p:nvSpPr>
        <p:spPr/>
        <p:txBody>
          <a:bodyPr/>
          <a:lstStyle/>
          <a:p>
            <a:fld id="{DD35F288-A884-420B-BE9A-F2DC625ED8B8}" type="slidenum">
              <a:rPr lang="en-US" smtClean="0"/>
              <a:t>52</a:t>
            </a:fld>
            <a:endParaRPr lang="en-US"/>
          </a:p>
        </p:txBody>
      </p:sp>
    </p:spTree>
    <p:extLst>
      <p:ext uri="{BB962C8B-B14F-4D97-AF65-F5344CB8AC3E}">
        <p14:creationId xmlns:p14="http://schemas.microsoft.com/office/powerpoint/2010/main" val="3445514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Elected kings, </a:t>
            </a:r>
            <a:r>
              <a:rPr lang="en-US" dirty="0" err="1" smtClean="0"/>
              <a:t>Pompilius</a:t>
            </a:r>
            <a:r>
              <a:rPr lang="en-US" dirty="0" smtClean="0"/>
              <a:t> didn’t even want to be king</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53</a:t>
            </a:fld>
            <a:endParaRPr lang="en-US"/>
          </a:p>
        </p:txBody>
      </p:sp>
    </p:spTree>
    <p:extLst>
      <p:ext uri="{BB962C8B-B14F-4D97-AF65-F5344CB8AC3E}">
        <p14:creationId xmlns:p14="http://schemas.microsoft.com/office/powerpoint/2010/main" val="1076746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fun story:</a:t>
            </a:r>
          </a:p>
          <a:p>
            <a:r>
              <a:rPr lang="en-US" baseline="0" dirty="0" smtClean="0"/>
              <a:t>Didn’t care much for religious observances</a:t>
            </a:r>
          </a:p>
          <a:p>
            <a:r>
              <a:rPr lang="en-US" baseline="0" dirty="0" smtClean="0"/>
              <a:t>Later became ill and tried to undertake sacrifices to Jupiter but failed to do them correctly</a:t>
            </a:r>
          </a:p>
          <a:p>
            <a:r>
              <a:rPr lang="en-US" baseline="0" dirty="0" smtClean="0"/>
              <a:t>House struck by lightning, reduced to ashes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54</a:t>
            </a:fld>
            <a:endParaRPr lang="en-US"/>
          </a:p>
        </p:txBody>
      </p:sp>
    </p:spTree>
    <p:extLst>
      <p:ext uri="{BB962C8B-B14F-4D97-AF65-F5344CB8AC3E}">
        <p14:creationId xmlns:p14="http://schemas.microsoft.com/office/powerpoint/2010/main" val="3173690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wars against nearby tribes, slow expansion</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55</a:t>
            </a:fld>
            <a:endParaRPr lang="en-US"/>
          </a:p>
        </p:txBody>
      </p:sp>
    </p:spTree>
    <p:extLst>
      <p:ext uri="{BB962C8B-B14F-4D97-AF65-F5344CB8AC3E}">
        <p14:creationId xmlns:p14="http://schemas.microsoft.com/office/powerpoint/2010/main" val="7821615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a:t>
            </a:r>
            <a:r>
              <a:rPr lang="en-US" baseline="0" dirty="0" err="1" smtClean="0"/>
              <a:t>tarquins</a:t>
            </a:r>
            <a:r>
              <a:rPr lang="en-US" baseline="0" dirty="0" smtClean="0"/>
              <a:t>: this is Tarquin the Elder</a:t>
            </a:r>
            <a:endParaRPr lang="en-US" dirty="0" smtClean="0"/>
          </a:p>
          <a:p>
            <a:r>
              <a:rPr lang="en-US" dirty="0" smtClean="0"/>
              <a:t>Built</a:t>
            </a:r>
            <a:r>
              <a:rPr lang="en-US" baseline="0" dirty="0" smtClean="0"/>
              <a:t> some stuff:</a:t>
            </a:r>
          </a:p>
          <a:p>
            <a:r>
              <a:rPr lang="en-US" baseline="0" dirty="0" smtClean="0"/>
              <a:t>Circus </a:t>
            </a:r>
            <a:r>
              <a:rPr lang="en-US" baseline="0" dirty="0" err="1" smtClean="0"/>
              <a:t>maximus</a:t>
            </a:r>
            <a:r>
              <a:rPr lang="en-US" baseline="0" dirty="0" smtClean="0"/>
              <a:t> (chariot races)</a:t>
            </a:r>
          </a:p>
          <a:p>
            <a:r>
              <a:rPr lang="en-US" baseline="0" dirty="0" smtClean="0"/>
              <a:t>Temple of Jupiter</a:t>
            </a:r>
          </a:p>
          <a:p>
            <a:r>
              <a:rPr lang="en-US" baseline="0" dirty="0" smtClean="0"/>
              <a:t>He and next two were Etruscan kings – importance of cultural interactions, Romans not entirely isolated</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56</a:t>
            </a:fld>
            <a:endParaRPr lang="en-US"/>
          </a:p>
        </p:txBody>
      </p:sp>
    </p:spTree>
    <p:extLst>
      <p:ext uri="{BB962C8B-B14F-4D97-AF65-F5344CB8AC3E}">
        <p14:creationId xmlns:p14="http://schemas.microsoft.com/office/powerpoint/2010/main" val="467699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 which we still do (although not</a:t>
            </a:r>
            <a:r>
              <a:rPr lang="en-US" baseline="0" dirty="0" smtClean="0"/>
              <a:t> for all the same purposes) today </a:t>
            </a:r>
            <a:r>
              <a:rPr lang="en-US" dirty="0" smtClean="0"/>
              <a:t>(see</a:t>
            </a:r>
            <a:r>
              <a:rPr lang="en-US" baseline="0" dirty="0" smtClean="0"/>
              <a:t> next slide)</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57</a:t>
            </a:fld>
            <a:endParaRPr lang="en-US"/>
          </a:p>
        </p:txBody>
      </p:sp>
    </p:spTree>
    <p:extLst>
      <p:ext uri="{BB962C8B-B14F-4D97-AF65-F5344CB8AC3E}">
        <p14:creationId xmlns:p14="http://schemas.microsoft.com/office/powerpoint/2010/main" val="1652687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a:t>
            </a:r>
            <a:r>
              <a:rPr lang="en-US" baseline="0" dirty="0" smtClean="0"/>
              <a:t> is one of many types of coins, others include </a:t>
            </a:r>
            <a:r>
              <a:rPr lang="en-US" baseline="0" dirty="0" err="1" smtClean="0"/>
              <a:t>sistertius</a:t>
            </a:r>
            <a:r>
              <a:rPr lang="en-US" baseline="0" dirty="0" smtClean="0"/>
              <a:t>, denarius, aureus etc.</a:t>
            </a:r>
          </a:p>
          <a:p>
            <a:r>
              <a:rPr lang="en-US" baseline="0" dirty="0" smtClean="0"/>
              <a:t>Century refers to 100 people (100 years), though centuries in reality had many more</a:t>
            </a:r>
          </a:p>
          <a:p>
            <a:r>
              <a:rPr lang="en-US" baseline="0" dirty="0" smtClean="0"/>
              <a:t>Centuries were originally also a military unit, which century determined equipment, but later these centuries were only for voting</a:t>
            </a:r>
          </a:p>
          <a:p>
            <a:r>
              <a:rPr lang="en-US" baseline="0" dirty="0" smtClean="0"/>
              <a:t>Each century had one vote, which was decided by majority vote within the century</a:t>
            </a:r>
          </a:p>
          <a:p>
            <a:r>
              <a:rPr lang="en-US" baseline="0" dirty="0" smtClean="0"/>
              <a:t>Clearly the wealthy had many more </a:t>
            </a:r>
            <a:r>
              <a:rPr lang="en-US" baseline="0" dirty="0" err="1" smtClean="0"/>
              <a:t>centuriae</a:t>
            </a:r>
            <a:r>
              <a:rPr lang="en-US" baseline="0" dirty="0" smtClean="0"/>
              <a:t>, so they had a much greater say</a:t>
            </a:r>
          </a:p>
          <a:p>
            <a:r>
              <a:rPr lang="en-US" baseline="0" dirty="0" smtClean="0"/>
              <a:t>Vote from richest to poorest until an overall majority, so often poorest never even got to voice their opinion</a:t>
            </a:r>
          </a:p>
          <a:p>
            <a:r>
              <a:rPr lang="en-US" baseline="0" dirty="0" smtClean="0"/>
              <a:t>Still impressive that they gave all people a say in government, our democracy is very much based on the Roman Republic, although we elect representatives who do all the voting, whereas Roman citizens would vote on individual issues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58</a:t>
            </a:fld>
            <a:endParaRPr lang="en-US"/>
          </a:p>
        </p:txBody>
      </p:sp>
    </p:spTree>
    <p:extLst>
      <p:ext uri="{BB962C8B-B14F-4D97-AF65-F5344CB8AC3E}">
        <p14:creationId xmlns:p14="http://schemas.microsoft.com/office/powerpoint/2010/main" val="3553782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Murdered by daughter </a:t>
            </a:r>
            <a:r>
              <a:rPr lang="en-US" dirty="0" err="1" smtClean="0"/>
              <a:t>Tullia</a:t>
            </a:r>
            <a:r>
              <a:rPr lang="en-US" dirty="0" smtClean="0"/>
              <a:t> and son-in-law </a:t>
            </a:r>
            <a:r>
              <a:rPr lang="en-US" dirty="0" err="1" smtClean="0"/>
              <a:t>Tarquinius</a:t>
            </a:r>
            <a:r>
              <a:rPr lang="en-US" dirty="0" smtClean="0"/>
              <a:t> </a:t>
            </a:r>
            <a:r>
              <a:rPr lang="en-US" dirty="0" err="1" smtClean="0"/>
              <a:t>Superbus</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59</a:t>
            </a:fld>
            <a:endParaRPr lang="en-US"/>
          </a:p>
        </p:txBody>
      </p:sp>
    </p:spTree>
    <p:extLst>
      <p:ext uri="{BB962C8B-B14F-4D97-AF65-F5344CB8AC3E}">
        <p14:creationId xmlns:p14="http://schemas.microsoft.com/office/powerpoint/2010/main" val="250935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Tarquin</a:t>
            </a:r>
            <a:r>
              <a:rPr lang="en-US" baseline="0" dirty="0" smtClean="0"/>
              <a:t> the Proud</a:t>
            </a:r>
          </a:p>
          <a:p>
            <a:r>
              <a:rPr lang="en-US" baseline="0" dirty="0" smtClean="0"/>
              <a:t>Most famous for his overthrow</a:t>
            </a:r>
          </a:p>
          <a:p>
            <a:r>
              <a:rPr lang="en-US" baseline="0" dirty="0" smtClean="0"/>
              <a:t>Rape of </a:t>
            </a:r>
            <a:r>
              <a:rPr lang="en-US" baseline="0" dirty="0" err="1" smtClean="0"/>
              <a:t>Lucretia</a:t>
            </a:r>
            <a:r>
              <a:rPr lang="en-US" baseline="0" dirty="0" smtClean="0"/>
              <a:t> in 509 BCE</a:t>
            </a:r>
          </a:p>
          <a:p>
            <a:r>
              <a:rPr lang="en-US" baseline="0" dirty="0" err="1" smtClean="0"/>
              <a:t>Sextus</a:t>
            </a:r>
            <a:r>
              <a:rPr lang="en-US" baseline="0" dirty="0" smtClean="0"/>
              <a:t> </a:t>
            </a:r>
            <a:r>
              <a:rPr lang="en-US" baseline="0" dirty="0" err="1" smtClean="0"/>
              <a:t>Tarquinius</a:t>
            </a:r>
            <a:r>
              <a:rPr lang="en-US" baseline="0" dirty="0" smtClean="0"/>
              <a:t>, son of Tarquin the Proud, threatened to kill </a:t>
            </a:r>
            <a:r>
              <a:rPr lang="en-US" baseline="0" dirty="0" err="1" smtClean="0"/>
              <a:t>Lucretia</a:t>
            </a:r>
            <a:r>
              <a:rPr lang="en-US" baseline="0" dirty="0" smtClean="0"/>
              <a:t> if she didn’t give in to him</a:t>
            </a:r>
          </a:p>
          <a:p>
            <a:r>
              <a:rPr lang="en-US" baseline="0" dirty="0" err="1" smtClean="0"/>
              <a:t>Lucretia</a:t>
            </a:r>
            <a:r>
              <a:rPr lang="en-US" baseline="0" dirty="0" smtClean="0"/>
              <a:t> did so also to avoid him claiming she committed act of adultery with a slave</a:t>
            </a:r>
          </a:p>
          <a:p>
            <a:r>
              <a:rPr lang="en-US" baseline="0" dirty="0" smtClean="0"/>
              <a:t>She told her husband and family everything and then committed suicide out of shame</a:t>
            </a:r>
          </a:p>
          <a:p>
            <a:r>
              <a:rPr lang="en-US" dirty="0" smtClean="0"/>
              <a:t>Tribune Brutus inflamed people b/c of </a:t>
            </a:r>
            <a:r>
              <a:rPr lang="en-US" dirty="0" err="1" smtClean="0"/>
              <a:t>Lucretia</a:t>
            </a:r>
            <a:r>
              <a:rPr lang="en-US" dirty="0" smtClean="0"/>
              <a:t>, expelled Tarquin, became first consul along with </a:t>
            </a:r>
            <a:r>
              <a:rPr lang="en-US" dirty="0" err="1" smtClean="0"/>
              <a:t>Collatinus</a:t>
            </a:r>
            <a:endParaRPr lang="en-US" dirty="0" smtClean="0"/>
          </a:p>
          <a:p>
            <a:r>
              <a:rPr lang="en-US" dirty="0" smtClean="0"/>
              <a:t>Ask if anyone knows any famous Brutus’s from Roman history, ask what that Brutus did</a:t>
            </a:r>
          </a:p>
          <a:p>
            <a:r>
              <a:rPr lang="en-US" baseline="0" dirty="0" smtClean="0"/>
              <a:t>Brutus who killed Caesar claimed relation to this Brutus from hundreds of years earlier b/c believed he was overthrowing a tyrant</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60</a:t>
            </a:fld>
            <a:endParaRPr lang="en-US"/>
          </a:p>
        </p:txBody>
      </p:sp>
    </p:spTree>
    <p:extLst>
      <p:ext uri="{BB962C8B-B14F-4D97-AF65-F5344CB8AC3E}">
        <p14:creationId xmlns:p14="http://schemas.microsoft.com/office/powerpoint/2010/main" val="31412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a sense of the size:</a:t>
            </a:r>
          </a:p>
          <a:p>
            <a:r>
              <a:rPr lang="en-US" baseline="0" dirty="0" smtClean="0"/>
              <a:t>US is nearly twice as large by land, but including the Mediterranean which they controlled they are comparable</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a:t>
            </a:fld>
            <a:endParaRPr lang="en-US"/>
          </a:p>
        </p:txBody>
      </p:sp>
    </p:spTree>
    <p:extLst>
      <p:ext uri="{BB962C8B-B14F-4D97-AF65-F5344CB8AC3E}">
        <p14:creationId xmlns:p14="http://schemas.microsoft.com/office/powerpoint/2010/main" val="3005155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61</a:t>
            </a:fld>
            <a:endParaRPr lang="en-US"/>
          </a:p>
        </p:txBody>
      </p:sp>
    </p:spTree>
    <p:extLst>
      <p:ext uri="{BB962C8B-B14F-4D97-AF65-F5344CB8AC3E}">
        <p14:creationId xmlns:p14="http://schemas.microsoft.com/office/powerpoint/2010/main" val="3678405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Sequence of offices</a:t>
            </a:r>
            <a:r>
              <a:rPr lang="en-US" baseline="0" dirty="0" smtClean="0"/>
              <a:t> – not this rigid in early republic but developed over time</a:t>
            </a:r>
            <a:endParaRPr lang="en-US" dirty="0" smtClean="0"/>
          </a:p>
          <a:p>
            <a:r>
              <a:rPr lang="en-US" dirty="0" smtClean="0"/>
              <a:t>All (except dictator) elected for a year</a:t>
            </a:r>
          </a:p>
          <a:p>
            <a:r>
              <a:rPr lang="en-US" dirty="0" smtClean="0"/>
              <a:t>Quaestor</a:t>
            </a:r>
            <a:r>
              <a:rPr lang="en-US" baseline="0" dirty="0" smtClean="0"/>
              <a:t> – accountants in charge of the treasury</a:t>
            </a:r>
          </a:p>
          <a:p>
            <a:r>
              <a:rPr lang="en-US" baseline="0" dirty="0" smtClean="0"/>
              <a:t>Aedile – responsible for Roman games and for maintenance of the temples</a:t>
            </a:r>
          </a:p>
          <a:p>
            <a:r>
              <a:rPr lang="en-US" baseline="0" dirty="0" smtClean="0"/>
              <a:t>Tribune – protect the people against oppression</a:t>
            </a:r>
          </a:p>
          <a:p>
            <a:r>
              <a:rPr lang="en-US" baseline="0" dirty="0" smtClean="0"/>
              <a:t>Praetor – responsible for administration of justice</a:t>
            </a:r>
          </a:p>
          <a:p>
            <a:r>
              <a:rPr lang="en-US" baseline="0" dirty="0" smtClean="0"/>
              <a:t>Consul – equivalent of president or prime minister, two of them/make laws, lead armies, preside over senate</a:t>
            </a:r>
          </a:p>
          <a:p>
            <a:r>
              <a:rPr lang="en-US" baseline="0" dirty="0" smtClean="0"/>
              <a:t>Dictator – appointed in times of crisis for six months, absolute power, here in perpetuity</a:t>
            </a:r>
            <a:endParaRPr lang="en-US" dirty="0" smtClean="0"/>
          </a:p>
          <a:p>
            <a:r>
              <a:rPr lang="en-US" dirty="0" smtClean="0"/>
              <a:t>After</a:t>
            </a:r>
            <a:r>
              <a:rPr lang="en-US" baseline="0" dirty="0" smtClean="0"/>
              <a:t> serving for a year, one would become a senator – senate was advisory body, didn’t actually pass laws</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62</a:t>
            </a:fld>
            <a:endParaRPr lang="en-US"/>
          </a:p>
        </p:txBody>
      </p:sp>
    </p:spTree>
    <p:extLst>
      <p:ext uri="{BB962C8B-B14F-4D97-AF65-F5344CB8AC3E}">
        <p14:creationId xmlns:p14="http://schemas.microsoft.com/office/powerpoint/2010/main" val="667302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 Roman laws, similar to Constitution though less about form of government and more about rights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63</a:t>
            </a:fld>
            <a:endParaRPr lang="en-US"/>
          </a:p>
        </p:txBody>
      </p:sp>
    </p:spTree>
    <p:extLst>
      <p:ext uri="{BB962C8B-B14F-4D97-AF65-F5344CB8AC3E}">
        <p14:creationId xmlns:p14="http://schemas.microsoft.com/office/powerpoint/2010/main" val="26764064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Senatus</a:t>
            </a:r>
            <a:r>
              <a:rPr lang="en-US" dirty="0" smtClean="0"/>
              <a:t> </a:t>
            </a:r>
            <a:r>
              <a:rPr lang="en-US" dirty="0" err="1" smtClean="0"/>
              <a:t>populusque</a:t>
            </a:r>
            <a:r>
              <a:rPr lang="en-US" baseline="0" dirty="0" smtClean="0"/>
              <a:t> Romanus (Senate and people of Rome, SPQR)</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64</a:t>
            </a:fld>
            <a:endParaRPr lang="en-US"/>
          </a:p>
        </p:txBody>
      </p:sp>
    </p:spTree>
    <p:extLst>
      <p:ext uri="{BB962C8B-B14F-4D97-AF65-F5344CB8AC3E}">
        <p14:creationId xmlns:p14="http://schemas.microsoft.com/office/powerpoint/2010/main" val="37209969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Decemvirs</a:t>
            </a:r>
            <a:r>
              <a:rPr lang="en-US" dirty="0" smtClean="0"/>
              <a:t> is a group of ten men</a:t>
            </a:r>
          </a:p>
          <a:p>
            <a:r>
              <a:rPr lang="en-US" dirty="0" smtClean="0"/>
              <a:t>For</a:t>
            </a:r>
            <a:r>
              <a:rPr lang="en-US" baseline="0" dirty="0" smtClean="0"/>
              <a:t> a year given more power than the consuls in order to write these laws</a:t>
            </a:r>
          </a:p>
          <a:p>
            <a:r>
              <a:rPr lang="en-US" baseline="0" dirty="0" smtClean="0"/>
              <a:t>Second set of </a:t>
            </a:r>
            <a:r>
              <a:rPr lang="en-US" baseline="0" dirty="0" err="1" smtClean="0"/>
              <a:t>decemvirs</a:t>
            </a:r>
            <a:r>
              <a:rPr lang="en-US" baseline="0" dirty="0" smtClean="0"/>
              <a:t> was needed the next year to finish the laws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65</a:t>
            </a:fld>
            <a:endParaRPr lang="en-US"/>
          </a:p>
        </p:txBody>
      </p:sp>
    </p:spTree>
    <p:extLst>
      <p:ext uri="{BB962C8B-B14F-4D97-AF65-F5344CB8AC3E}">
        <p14:creationId xmlns:p14="http://schemas.microsoft.com/office/powerpoint/2010/main" val="4821622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laws give an outline for</a:t>
            </a:r>
            <a:r>
              <a:rPr lang="en-US" baseline="0" dirty="0" smtClean="0"/>
              <a:t> how Roman society should function but are only a basis off of which many other laws are created</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66</a:t>
            </a:fld>
            <a:endParaRPr lang="en-US"/>
          </a:p>
        </p:txBody>
      </p:sp>
    </p:spTree>
    <p:extLst>
      <p:ext uri="{BB962C8B-B14F-4D97-AF65-F5344CB8AC3E}">
        <p14:creationId xmlns:p14="http://schemas.microsoft.com/office/powerpoint/2010/main" val="961930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briefly discuss Roman</a:t>
            </a:r>
            <a:r>
              <a:rPr lang="en-US" baseline="0" dirty="0" smtClean="0"/>
              <a:t> numerals</a:t>
            </a:r>
          </a:p>
          <a:p>
            <a:r>
              <a:rPr lang="en-US" baseline="0" dirty="0" smtClean="0"/>
              <a:t>Ask people to give Roman numerals</a:t>
            </a:r>
          </a:p>
          <a:p>
            <a:r>
              <a:rPr lang="en-US" baseline="0" dirty="0" smtClean="0"/>
              <a:t>I, V, X, L, C, D, M</a:t>
            </a:r>
          </a:p>
          <a:p>
            <a:r>
              <a:rPr lang="en-US" baseline="0" dirty="0" smtClean="0"/>
              <a:t>WRITE OUT (maybe)</a:t>
            </a:r>
          </a:p>
          <a:p>
            <a:endParaRPr lang="en-US" dirty="0" smtClean="0"/>
          </a:p>
          <a:p>
            <a:r>
              <a:rPr lang="en-US" dirty="0" smtClean="0"/>
              <a:t>Debt is a very important part of the laws</a:t>
            </a:r>
          </a:p>
          <a:p>
            <a:r>
              <a:rPr lang="en-US" dirty="0" smtClean="0"/>
              <a:t>30 days to pay</a:t>
            </a:r>
            <a:r>
              <a:rPr lang="en-US" baseline="0" dirty="0" smtClean="0"/>
              <a:t> creditor, if fail then creditor could seize him, bring him to Forum on three days, if still not pay then sell into slavery (note difference btw. Roman slavery based on conquest, debt and American slavery based on race/better though not great treatment, possibility of freedom)</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67</a:t>
            </a:fld>
            <a:endParaRPr lang="en-US"/>
          </a:p>
        </p:txBody>
      </p:sp>
    </p:spTree>
    <p:extLst>
      <p:ext uri="{BB962C8B-B14F-4D97-AF65-F5344CB8AC3E}">
        <p14:creationId xmlns:p14="http://schemas.microsoft.com/office/powerpoint/2010/main" val="2558908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laws</a:t>
            </a:r>
          </a:p>
          <a:p>
            <a:r>
              <a:rPr lang="en-US" dirty="0" smtClean="0"/>
              <a:t>First one a</a:t>
            </a:r>
            <a:r>
              <a:rPr lang="en-US" baseline="0" dirty="0" smtClean="0"/>
              <a:t> little humorous</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68</a:t>
            </a:fld>
            <a:endParaRPr lang="en-US"/>
          </a:p>
        </p:txBody>
      </p:sp>
    </p:spTree>
    <p:extLst>
      <p:ext uri="{BB962C8B-B14F-4D97-AF65-F5344CB8AC3E}">
        <p14:creationId xmlns:p14="http://schemas.microsoft.com/office/powerpoint/2010/main" val="982186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next slide</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69</a:t>
            </a:fld>
            <a:endParaRPr lang="en-US"/>
          </a:p>
        </p:txBody>
      </p:sp>
    </p:spTree>
    <p:extLst>
      <p:ext uri="{BB962C8B-B14F-4D97-AF65-F5344CB8AC3E}">
        <p14:creationId xmlns:p14="http://schemas.microsoft.com/office/powerpoint/2010/main" val="748350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not as harsh today, but we still have punishments for perjury</a:t>
            </a:r>
          </a:p>
          <a:p>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70</a:t>
            </a:fld>
            <a:endParaRPr lang="en-US"/>
          </a:p>
        </p:txBody>
      </p:sp>
    </p:spTree>
    <p:extLst>
      <p:ext uri="{BB962C8B-B14F-4D97-AF65-F5344CB8AC3E}">
        <p14:creationId xmlns:p14="http://schemas.microsoft.com/office/powerpoint/2010/main" val="144562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Empire at its largest in 117 CE, Trajan</a:t>
            </a:r>
          </a:p>
          <a:p>
            <a:r>
              <a:rPr lang="en-US" dirty="0" smtClean="0"/>
              <a:t>Name some places:</a:t>
            </a:r>
          </a:p>
          <a:p>
            <a:r>
              <a:rPr lang="en-US" dirty="0" smtClean="0"/>
              <a:t>Spain,</a:t>
            </a:r>
            <a:r>
              <a:rPr lang="en-US" baseline="0" dirty="0" smtClean="0"/>
              <a:t> France, Britain, Italy, Greece, Turkey, Egypt etc.</a:t>
            </a:r>
            <a:endParaRPr lang="en-US"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7</a:t>
            </a:fld>
            <a:endParaRPr lang="en-US"/>
          </a:p>
        </p:txBody>
      </p:sp>
    </p:spTree>
    <p:extLst>
      <p:ext uri="{BB962C8B-B14F-4D97-AF65-F5344CB8AC3E}">
        <p14:creationId xmlns:p14="http://schemas.microsoft.com/office/powerpoint/2010/main" val="11302636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Basis</a:t>
            </a:r>
            <a:r>
              <a:rPr lang="en-US" baseline="0" dirty="0" smtClean="0"/>
              <a:t> for innocent until proven guilty, a foundation of our modern criminal justice system</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71</a:t>
            </a:fld>
            <a:endParaRPr lang="en-US"/>
          </a:p>
        </p:txBody>
      </p:sp>
    </p:spTree>
    <p:extLst>
      <p:ext uri="{BB962C8B-B14F-4D97-AF65-F5344CB8AC3E}">
        <p14:creationId xmlns:p14="http://schemas.microsoft.com/office/powerpoint/2010/main" val="2909970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Indication that the Twelve Tables are not the entire law code, the people make more laws</a:t>
            </a:r>
          </a:p>
        </p:txBody>
      </p:sp>
      <p:sp>
        <p:nvSpPr>
          <p:cNvPr id="4" name="Slide Number Placeholder 3"/>
          <p:cNvSpPr>
            <a:spLocks noGrp="1"/>
          </p:cNvSpPr>
          <p:nvPr>
            <p:ph type="sldNum" sz="quarter" idx="10"/>
          </p:nvPr>
        </p:nvSpPr>
        <p:spPr/>
        <p:txBody>
          <a:bodyPr/>
          <a:lstStyle/>
          <a:p>
            <a:fld id="{DD35F288-A884-420B-BE9A-F2DC625ED8B8}" type="slidenum">
              <a:rPr lang="en-US" smtClean="0"/>
              <a:t>72</a:t>
            </a:fld>
            <a:endParaRPr lang="en-US"/>
          </a:p>
        </p:txBody>
      </p:sp>
    </p:spTree>
    <p:extLst>
      <p:ext uri="{BB962C8B-B14F-4D97-AF65-F5344CB8AC3E}">
        <p14:creationId xmlns:p14="http://schemas.microsoft.com/office/powerpoint/2010/main" val="19406726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Lucius </a:t>
            </a:r>
            <a:r>
              <a:rPr lang="en-US" dirty="0" err="1" smtClean="0"/>
              <a:t>Quinctius</a:t>
            </a:r>
            <a:r>
              <a:rPr lang="en-US" dirty="0" smtClean="0"/>
              <a:t> Cincinnatus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73</a:t>
            </a:fld>
            <a:endParaRPr lang="en-US"/>
          </a:p>
        </p:txBody>
      </p:sp>
    </p:spTree>
    <p:extLst>
      <p:ext uri="{BB962C8B-B14F-4D97-AF65-F5344CB8AC3E}">
        <p14:creationId xmlns:p14="http://schemas.microsoft.com/office/powerpoint/2010/main" val="14400468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Returned to his farm afterwards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74</a:t>
            </a:fld>
            <a:endParaRPr lang="en-US"/>
          </a:p>
        </p:txBody>
      </p:sp>
    </p:spTree>
    <p:extLst>
      <p:ext uri="{BB962C8B-B14F-4D97-AF65-F5344CB8AC3E}">
        <p14:creationId xmlns:p14="http://schemas.microsoft.com/office/powerpoint/2010/main" val="2255747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Rome fights while he is</a:t>
            </a:r>
            <a:r>
              <a:rPr lang="en-US" baseline="0" dirty="0" smtClean="0"/>
              <a:t> happily tending to his land</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75</a:t>
            </a:fld>
            <a:endParaRPr lang="en-US"/>
          </a:p>
        </p:txBody>
      </p:sp>
    </p:spTree>
    <p:extLst>
      <p:ext uri="{BB962C8B-B14F-4D97-AF65-F5344CB8AC3E}">
        <p14:creationId xmlns:p14="http://schemas.microsoft.com/office/powerpoint/2010/main" val="27074786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convince him to become dictator</a:t>
            </a:r>
          </a:p>
          <a:p>
            <a:r>
              <a:rPr lang="en-US" dirty="0" smtClean="0"/>
              <a:t>Given</a:t>
            </a:r>
            <a:r>
              <a:rPr lang="en-US" baseline="0" dirty="0" smtClean="0"/>
              <a:t> a</a:t>
            </a:r>
            <a:r>
              <a:rPr lang="en-US" dirty="0" smtClean="0"/>
              <a:t>bsolute</a:t>
            </a:r>
            <a:r>
              <a:rPr lang="en-US" baseline="0" dirty="0" smtClean="0"/>
              <a:t> power for six months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76</a:t>
            </a:fld>
            <a:endParaRPr lang="en-US"/>
          </a:p>
        </p:txBody>
      </p:sp>
    </p:spTree>
    <p:extLst>
      <p:ext uri="{BB962C8B-B14F-4D97-AF65-F5344CB8AC3E}">
        <p14:creationId xmlns:p14="http://schemas.microsoft.com/office/powerpoint/2010/main" val="30567473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Defeats the </a:t>
            </a:r>
            <a:r>
              <a:rPr lang="en-US" dirty="0" err="1" smtClean="0"/>
              <a:t>Aequi</a:t>
            </a:r>
            <a:r>
              <a:rPr lang="en-US" dirty="0" smtClean="0"/>
              <a:t> and </a:t>
            </a:r>
            <a:r>
              <a:rPr lang="en-US" dirty="0" err="1" smtClean="0"/>
              <a:t>Sabines</a:t>
            </a:r>
            <a:r>
              <a:rPr lang="en-US" dirty="0" smtClean="0"/>
              <a:t> in</a:t>
            </a:r>
            <a:r>
              <a:rPr lang="en-US" baseline="0" dirty="0" smtClean="0"/>
              <a:t> two weeks</a:t>
            </a:r>
          </a:p>
          <a:p>
            <a:r>
              <a:rPr lang="en-US" baseline="0" dirty="0" smtClean="0"/>
              <a:t>More importantly, he immediately relinquishes power to return to his farm</a:t>
            </a:r>
          </a:p>
          <a:p>
            <a:r>
              <a:rPr lang="en-US" baseline="0" dirty="0" smtClean="0"/>
              <a:t>Romans liked to tell the story because they disliked the power hungry (though many Romans later on certainly were power hungry)</a:t>
            </a:r>
          </a:p>
          <a:p>
            <a:r>
              <a:rPr lang="en-US" baseline="0" dirty="0" smtClean="0"/>
              <a:t>US has similar values:</a:t>
            </a:r>
          </a:p>
          <a:p>
            <a:r>
              <a:rPr lang="en-US" baseline="0" dirty="0" smtClean="0"/>
              <a:t>Ask if anyone can think of a similar figure in American history</a:t>
            </a:r>
          </a:p>
          <a:p>
            <a:r>
              <a:rPr lang="en-US" baseline="0" dirty="0" smtClean="0"/>
              <a:t>Washington wanted to return to his farm after Revolutionary War but convinced to become president, served two terms but refused to serve more b/c didn’t want to die in office as though a king, preferred to pass power to someone else</a:t>
            </a:r>
          </a:p>
        </p:txBody>
      </p:sp>
      <p:sp>
        <p:nvSpPr>
          <p:cNvPr id="4" name="Slide Number Placeholder 3"/>
          <p:cNvSpPr>
            <a:spLocks noGrp="1"/>
          </p:cNvSpPr>
          <p:nvPr>
            <p:ph type="sldNum" sz="quarter" idx="10"/>
          </p:nvPr>
        </p:nvSpPr>
        <p:spPr/>
        <p:txBody>
          <a:bodyPr/>
          <a:lstStyle/>
          <a:p>
            <a:fld id="{DD35F288-A884-420B-BE9A-F2DC625ED8B8}" type="slidenum">
              <a:rPr lang="en-US" smtClean="0"/>
              <a:t>77</a:t>
            </a:fld>
            <a:endParaRPr lang="en-US"/>
          </a:p>
        </p:txBody>
      </p:sp>
    </p:spTree>
    <p:extLst>
      <p:ext uri="{BB962C8B-B14F-4D97-AF65-F5344CB8AC3E}">
        <p14:creationId xmlns:p14="http://schemas.microsoft.com/office/powerpoint/2010/main" val="2342850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Patricians were wealthy from specific families,</a:t>
            </a:r>
            <a:r>
              <a:rPr lang="en-US" baseline="0" dirty="0" smtClean="0"/>
              <a:t> plebeians others so many poor but some quite wealthy, just not patricians b/c not born into the right family</a:t>
            </a:r>
          </a:p>
          <a:p>
            <a:r>
              <a:rPr lang="en-US" baseline="0" dirty="0" smtClean="0"/>
              <a:t>Many more plebeians</a:t>
            </a:r>
          </a:p>
          <a:p>
            <a:r>
              <a:rPr lang="en-US" dirty="0" smtClean="0"/>
              <a:t>In</a:t>
            </a:r>
            <a:r>
              <a:rPr lang="en-US" baseline="0" dirty="0" smtClean="0"/>
              <a:t> early Republic patricians hold all political and religious offices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78</a:t>
            </a:fld>
            <a:endParaRPr lang="en-US"/>
          </a:p>
        </p:txBody>
      </p:sp>
    </p:spTree>
    <p:extLst>
      <p:ext uri="{BB962C8B-B14F-4D97-AF65-F5344CB8AC3E}">
        <p14:creationId xmlns:p14="http://schemas.microsoft.com/office/powerpoint/2010/main" val="14067893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make the patricians give them what they want,</a:t>
            </a:r>
            <a:r>
              <a:rPr lang="en-US" baseline="0" dirty="0" smtClean="0"/>
              <a:t> plebian members of the army would withdraw to hill outside Rome, choose own leaders, refuse to cooperate until grievances addressed</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79</a:t>
            </a:fld>
            <a:endParaRPr lang="en-US"/>
          </a:p>
        </p:txBody>
      </p:sp>
    </p:spTree>
    <p:extLst>
      <p:ext uri="{BB962C8B-B14F-4D97-AF65-F5344CB8AC3E}">
        <p14:creationId xmlns:p14="http://schemas.microsoft.com/office/powerpoint/2010/main" val="7840495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gain was a tribune of the </a:t>
            </a:r>
            <a:r>
              <a:rPr lang="en-US" dirty="0" err="1" smtClean="0"/>
              <a:t>plebians</a:t>
            </a:r>
            <a:r>
              <a:rPr lang="en-US" dirty="0" smtClean="0"/>
              <a:t> to protect the plebeians</a:t>
            </a:r>
          </a:p>
          <a:p>
            <a:r>
              <a:rPr lang="en-US" dirty="0" smtClean="0"/>
              <a:t>Eventually</a:t>
            </a:r>
            <a:r>
              <a:rPr lang="en-US" baseline="0" dirty="0" smtClean="0"/>
              <a:t> became very powerful position</a:t>
            </a:r>
          </a:p>
          <a:p>
            <a:r>
              <a:rPr lang="en-US" baseline="0" dirty="0" smtClean="0"/>
              <a:t>Protect individuals, block official actions (veto), convene senate, propose legislation</a:t>
            </a:r>
          </a:p>
          <a:p>
            <a:r>
              <a:rPr lang="en-US" dirty="0" smtClean="0"/>
              <a:t>Later</a:t>
            </a:r>
            <a:r>
              <a:rPr lang="en-US" baseline="0" dirty="0" smtClean="0"/>
              <a:t> allowed to take other offices in cursus </a:t>
            </a:r>
            <a:r>
              <a:rPr lang="en-US" baseline="0" dirty="0" err="1" smtClean="0"/>
              <a:t>honorum</a:t>
            </a:r>
            <a:r>
              <a:rPr lang="en-US" baseline="0" dirty="0" smtClean="0"/>
              <a:t> and even become consul</a:t>
            </a:r>
          </a:p>
        </p:txBody>
      </p:sp>
      <p:sp>
        <p:nvSpPr>
          <p:cNvPr id="4" name="Slide Number Placeholder 3"/>
          <p:cNvSpPr>
            <a:spLocks noGrp="1"/>
          </p:cNvSpPr>
          <p:nvPr>
            <p:ph type="sldNum" sz="quarter" idx="10"/>
          </p:nvPr>
        </p:nvSpPr>
        <p:spPr/>
        <p:txBody>
          <a:bodyPr/>
          <a:lstStyle/>
          <a:p>
            <a:fld id="{DD35F288-A884-420B-BE9A-F2DC625ED8B8}" type="slidenum">
              <a:rPr lang="en-US" smtClean="0"/>
              <a:t>80</a:t>
            </a:fld>
            <a:endParaRPr lang="en-US"/>
          </a:p>
        </p:txBody>
      </p:sp>
    </p:spTree>
    <p:extLst>
      <p:ext uri="{BB962C8B-B14F-4D97-AF65-F5344CB8AC3E}">
        <p14:creationId xmlns:p14="http://schemas.microsoft.com/office/powerpoint/2010/main" val="29921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Rhetorically</a:t>
            </a:r>
            <a:r>
              <a:rPr lang="en-US" baseline="0" dirty="0" smtClean="0"/>
              <a:t> ask how long to get from Constantinople to London – answer is a month</a:t>
            </a:r>
          </a:p>
          <a:p>
            <a:r>
              <a:rPr lang="en-US" baseline="0" dirty="0" smtClean="0"/>
              <a:t>Flight today is 3 hour, 45 min</a:t>
            </a:r>
          </a:p>
          <a:p>
            <a:r>
              <a:rPr lang="en-US" baseline="0" dirty="0" smtClean="0"/>
              <a:t>Communication is instant</a:t>
            </a:r>
            <a:endParaRPr lang="en-US" dirty="0" smtClean="0"/>
          </a:p>
          <a:p>
            <a:r>
              <a:rPr lang="en-US" dirty="0" smtClean="0"/>
              <a:t>Impressive thing is how they managed such a large empire with ancient technology</a:t>
            </a:r>
          </a:p>
        </p:txBody>
      </p:sp>
      <p:sp>
        <p:nvSpPr>
          <p:cNvPr id="4" name="Slide Number Placeholder 3"/>
          <p:cNvSpPr>
            <a:spLocks noGrp="1"/>
          </p:cNvSpPr>
          <p:nvPr>
            <p:ph type="sldNum" sz="quarter" idx="10"/>
          </p:nvPr>
        </p:nvSpPr>
        <p:spPr/>
        <p:txBody>
          <a:bodyPr/>
          <a:lstStyle/>
          <a:p>
            <a:fld id="{DD35F288-A884-420B-BE9A-F2DC625ED8B8}" type="slidenum">
              <a:rPr lang="en-US" smtClean="0"/>
              <a:t>8</a:t>
            </a:fld>
            <a:endParaRPr lang="en-US"/>
          </a:p>
        </p:txBody>
      </p:sp>
    </p:spTree>
    <p:extLst>
      <p:ext uri="{BB962C8B-B14F-4D97-AF65-F5344CB8AC3E}">
        <p14:creationId xmlns:p14="http://schemas.microsoft.com/office/powerpoint/2010/main" val="14178184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of minor expansion in central Italy, then setback</a:t>
            </a:r>
            <a:r>
              <a:rPr lang="en-US" baseline="0" dirty="0" smtClean="0"/>
              <a:t> when </a:t>
            </a:r>
            <a:r>
              <a:rPr lang="en-US" baseline="0" dirty="0" err="1" smtClean="0"/>
              <a:t>Gauls</a:t>
            </a:r>
            <a:r>
              <a:rPr lang="en-US" baseline="0" dirty="0" smtClean="0"/>
              <a:t> sacked Rome</a:t>
            </a:r>
          </a:p>
          <a:p>
            <a:r>
              <a:rPr lang="en-US" baseline="0" dirty="0" smtClean="0"/>
              <a:t>Rome not sacked again for 800 years</a:t>
            </a:r>
          </a:p>
          <a:p>
            <a:r>
              <a:rPr lang="en-US" baseline="0" dirty="0" smtClean="0"/>
              <a:t>Story of senators who refused to leave and remained in seats as though statues until Gaul touched one’s beard, senator hit him with staff, senators killed</a:t>
            </a:r>
          </a:p>
          <a:p>
            <a:r>
              <a:rPr lang="en-US" baseline="0" dirty="0" smtClean="0"/>
              <a:t>Story: would have been worse if sacred geese of Juno hadn’t given the alarm that </a:t>
            </a:r>
            <a:r>
              <a:rPr lang="en-US" baseline="0" dirty="0" err="1" smtClean="0"/>
              <a:t>Gauls</a:t>
            </a:r>
            <a:r>
              <a:rPr lang="en-US" baseline="0" dirty="0" smtClean="0"/>
              <a:t> were coming</a:t>
            </a:r>
            <a:endParaRPr lang="en-US" dirty="0" smtClean="0"/>
          </a:p>
          <a:p>
            <a:r>
              <a:rPr lang="en-US" dirty="0" smtClean="0"/>
              <a:t>Numerous</a:t>
            </a:r>
            <a:r>
              <a:rPr lang="en-US" baseline="0" dirty="0" smtClean="0"/>
              <a:t> wars against their neighbors in order to expand their influence</a:t>
            </a:r>
          </a:p>
          <a:p>
            <a:r>
              <a:rPr lang="en-US" baseline="0" dirty="0" smtClean="0"/>
              <a:t>When a neighbor is conquered, they weren’t made a part of Rome but were usually left some independence and were simply made an ally</a:t>
            </a:r>
          </a:p>
          <a:p>
            <a:r>
              <a:rPr lang="en-US" baseline="0" dirty="0" smtClean="0"/>
              <a:t>Those conquered had to provide soldiers for Rome’s army (some had to pay tribute) but were guaranteed protection by Rome</a:t>
            </a:r>
          </a:p>
          <a:p>
            <a:r>
              <a:rPr lang="en-US" baseline="0" dirty="0" smtClean="0"/>
              <a:t>Allowed Rome to expand in a way city-states of Greece couldn’t b/c they remained fiercely independent</a:t>
            </a:r>
          </a:p>
          <a:p>
            <a:r>
              <a:rPr lang="en-US" dirty="0" smtClean="0"/>
              <a:t>Diversion</a:t>
            </a:r>
            <a:r>
              <a:rPr lang="en-US" baseline="0" dirty="0" smtClean="0"/>
              <a:t> about Roman military formation</a:t>
            </a:r>
          </a:p>
          <a:p>
            <a:r>
              <a:rPr lang="en-US" baseline="0" dirty="0" smtClean="0"/>
              <a:t>Map of expansion next slide</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81</a:t>
            </a:fld>
            <a:endParaRPr lang="en-US"/>
          </a:p>
        </p:txBody>
      </p:sp>
    </p:spTree>
    <p:extLst>
      <p:ext uri="{BB962C8B-B14F-4D97-AF65-F5344CB8AC3E}">
        <p14:creationId xmlns:p14="http://schemas.microsoft.com/office/powerpoint/2010/main" val="841364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expanding so attack</a:t>
            </a:r>
            <a:r>
              <a:rPr lang="en-US" baseline="0" dirty="0" smtClean="0"/>
              <a:t> Greek city if Tarentum</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83</a:t>
            </a:fld>
            <a:endParaRPr lang="en-US"/>
          </a:p>
        </p:txBody>
      </p:sp>
    </p:spTree>
    <p:extLst>
      <p:ext uri="{BB962C8B-B14F-4D97-AF65-F5344CB8AC3E}">
        <p14:creationId xmlns:p14="http://schemas.microsoft.com/office/powerpoint/2010/main" val="23004839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Tarentum asks King Pyrrhus of Epirus from across the Adriatic</a:t>
            </a:r>
            <a:r>
              <a:rPr lang="en-US" baseline="0" dirty="0" smtClean="0"/>
              <a:t> Sea for assistance</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84</a:t>
            </a:fld>
            <a:endParaRPr lang="en-US"/>
          </a:p>
        </p:txBody>
      </p:sp>
    </p:spTree>
    <p:extLst>
      <p:ext uri="{BB962C8B-B14F-4D97-AF65-F5344CB8AC3E}">
        <p14:creationId xmlns:p14="http://schemas.microsoft.com/office/powerpoint/2010/main" val="35249146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stage: Pyrrhus</a:t>
            </a:r>
            <a:r>
              <a:rPr lang="en-US" baseline="0" dirty="0" smtClean="0"/>
              <a:t> crosses Adriatic (from modern day Albania)</a:t>
            </a:r>
          </a:p>
          <a:p>
            <a:r>
              <a:rPr lang="en-US" baseline="0" dirty="0" smtClean="0"/>
              <a:t>20,000 infantry, 3,000 cavalry</a:t>
            </a:r>
          </a:p>
          <a:p>
            <a:r>
              <a:rPr lang="en-US" baseline="0" dirty="0" smtClean="0"/>
              <a:t>Defeats the Romans at Battles of Heraclea and Asculum</a:t>
            </a:r>
          </a:p>
          <a:p>
            <a:r>
              <a:rPr lang="en-US" baseline="0" dirty="0" smtClean="0"/>
              <a:t>However, not an ideal victory</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85</a:t>
            </a:fld>
            <a:endParaRPr lang="en-US"/>
          </a:p>
        </p:txBody>
      </p:sp>
    </p:spTree>
    <p:extLst>
      <p:ext uri="{BB962C8B-B14F-4D97-AF65-F5344CB8AC3E}">
        <p14:creationId xmlns:p14="http://schemas.microsoft.com/office/powerpoint/2010/main" val="110707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stage: proceeds toward Rome but driven away</a:t>
            </a:r>
          </a:p>
          <a:p>
            <a:r>
              <a:rPr lang="en-US" dirty="0" smtClean="0"/>
              <a:t>Eventually</a:t>
            </a:r>
            <a:r>
              <a:rPr lang="en-US" baseline="0" dirty="0" smtClean="0"/>
              <a:t> Tarentum surrendered when Pyrrhus abandoned Italy in 275 BCE</a:t>
            </a:r>
            <a:endParaRPr lang="en-US" dirty="0" smtClean="0"/>
          </a:p>
          <a:p>
            <a:r>
              <a:rPr lang="en-US" dirty="0" err="1" smtClean="0"/>
              <a:t>Sidenote</a:t>
            </a:r>
            <a:r>
              <a:rPr lang="en-US" dirty="0" smtClean="0"/>
              <a:t>: Pyrrhus died when parading through a city and an old woman threw a roof tile at his</a:t>
            </a:r>
            <a:r>
              <a:rPr lang="en-US" baseline="0" dirty="0" smtClean="0"/>
              <a:t> head</a:t>
            </a:r>
          </a:p>
          <a:p>
            <a:r>
              <a:rPr lang="en-US" baseline="0" dirty="0" smtClean="0"/>
              <a:t>This wraps up early Republic and end of class</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87</a:t>
            </a:fld>
            <a:endParaRPr lang="en-US"/>
          </a:p>
        </p:txBody>
      </p:sp>
    </p:spTree>
    <p:extLst>
      <p:ext uri="{BB962C8B-B14F-4D97-AF65-F5344CB8AC3E}">
        <p14:creationId xmlns:p14="http://schemas.microsoft.com/office/powerpoint/2010/main" val="5201642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what we’ve covered this class (500 years!)</a:t>
            </a:r>
          </a:p>
          <a:p>
            <a:r>
              <a:rPr lang="en-US" dirty="0" smtClean="0"/>
              <a:t>Next</a:t>
            </a:r>
            <a:r>
              <a:rPr lang="en-US" baseline="0" dirty="0" smtClean="0"/>
              <a:t> slide is hint at what’s coming next</a:t>
            </a:r>
            <a:endParaRPr lang="en-US" dirty="0"/>
          </a:p>
        </p:txBody>
      </p:sp>
      <p:sp>
        <p:nvSpPr>
          <p:cNvPr id="4" name="Slide Number Placeholder 3"/>
          <p:cNvSpPr>
            <a:spLocks noGrp="1"/>
          </p:cNvSpPr>
          <p:nvPr>
            <p:ph type="sldNum" sz="quarter" idx="10"/>
          </p:nvPr>
        </p:nvSpPr>
        <p:spPr/>
        <p:txBody>
          <a:bodyPr/>
          <a:lstStyle/>
          <a:p>
            <a:fld id="{DD35F288-A884-420B-BE9A-F2DC625ED8B8}" type="slidenum">
              <a:rPr lang="en-US" smtClean="0"/>
              <a:t>88</a:t>
            </a:fld>
            <a:endParaRPr lang="en-US"/>
          </a:p>
        </p:txBody>
      </p:sp>
    </p:spTree>
    <p:extLst>
      <p:ext uri="{BB962C8B-B14F-4D97-AF65-F5344CB8AC3E}">
        <p14:creationId xmlns:p14="http://schemas.microsoft.com/office/powerpoint/2010/main" val="40065582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Preview of next week</a:t>
            </a:r>
          </a:p>
          <a:p>
            <a:r>
              <a:rPr lang="en-US" dirty="0" smtClean="0"/>
              <a:t>Try</a:t>
            </a:r>
            <a:r>
              <a:rPr lang="en-US" baseline="0" dirty="0" smtClean="0"/>
              <a:t> to figure out what it is</a:t>
            </a:r>
          </a:p>
        </p:txBody>
      </p:sp>
      <p:sp>
        <p:nvSpPr>
          <p:cNvPr id="4" name="Slide Number Placeholder 3"/>
          <p:cNvSpPr>
            <a:spLocks noGrp="1"/>
          </p:cNvSpPr>
          <p:nvPr>
            <p:ph type="sldNum" sz="quarter" idx="10"/>
          </p:nvPr>
        </p:nvSpPr>
        <p:spPr/>
        <p:txBody>
          <a:bodyPr/>
          <a:lstStyle/>
          <a:p>
            <a:fld id="{DD35F288-A884-420B-BE9A-F2DC625ED8B8}" type="slidenum">
              <a:rPr lang="en-US" smtClean="0"/>
              <a:t>89</a:t>
            </a:fld>
            <a:endParaRPr lang="en-US"/>
          </a:p>
        </p:txBody>
      </p:sp>
    </p:spTree>
    <p:extLst>
      <p:ext uri="{BB962C8B-B14F-4D97-AF65-F5344CB8AC3E}">
        <p14:creationId xmlns:p14="http://schemas.microsoft.com/office/powerpoint/2010/main" val="22494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35F288-A884-420B-BE9A-F2DC625ED8B8}" type="slidenum">
              <a:rPr lang="en-US" smtClean="0"/>
              <a:t>9</a:t>
            </a:fld>
            <a:endParaRPr lang="en-US"/>
          </a:p>
        </p:txBody>
      </p:sp>
    </p:spTree>
    <p:extLst>
      <p:ext uri="{BB962C8B-B14F-4D97-AF65-F5344CB8AC3E}">
        <p14:creationId xmlns:p14="http://schemas.microsoft.com/office/powerpoint/2010/main" val="409980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A9A40-FCFD-4A21-ADE6-C2117844B301}"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27578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6396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87121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876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275409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72A9A40-FCFD-4A21-ADE6-C2117844B301}"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392933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72A9A40-FCFD-4A21-ADE6-C2117844B301}"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81255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9A40-FCFD-4A21-ADE6-C2117844B301}"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01117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9A40-FCFD-4A21-ADE6-C2117844B301}"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07744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9A40-FCFD-4A21-ADE6-C2117844B301}"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411383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A9A40-FCFD-4A21-ADE6-C2117844B301}"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92953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313145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A9A40-FCFD-4A21-ADE6-C2117844B301}" type="datetimeFigureOut">
              <a:rPr lang="en-US" smtClean="0"/>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390356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A9A40-FCFD-4A21-ADE6-C2117844B301}"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338632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A9A40-FCFD-4A21-ADE6-C2117844B301}" type="datetimeFigureOut">
              <a:rPr lang="en-US" smtClean="0"/>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24736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15596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9A40-FCFD-4A21-ADE6-C2117844B301}"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7E178-5F1B-44DA-958C-FF788F2A9DD9}" type="slidenum">
              <a:rPr lang="en-US" smtClean="0"/>
              <a:t>‹#›</a:t>
            </a:fld>
            <a:endParaRPr lang="en-US"/>
          </a:p>
        </p:txBody>
      </p:sp>
    </p:spTree>
    <p:extLst>
      <p:ext uri="{BB962C8B-B14F-4D97-AF65-F5344CB8AC3E}">
        <p14:creationId xmlns:p14="http://schemas.microsoft.com/office/powerpoint/2010/main" val="17331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2A9A40-FCFD-4A21-ADE6-C2117844B301}" type="datetimeFigureOut">
              <a:rPr lang="en-US" smtClean="0"/>
              <a:t>8/8/2015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E7E178-5F1B-44DA-958C-FF788F2A9DD9}" type="slidenum">
              <a:rPr lang="en-US" smtClean="0"/>
              <a:t>‹#›</a:t>
            </a:fld>
            <a:endParaRPr lang="en-US"/>
          </a:p>
        </p:txBody>
      </p:sp>
    </p:spTree>
    <p:extLst>
      <p:ext uri="{BB962C8B-B14F-4D97-AF65-F5344CB8AC3E}">
        <p14:creationId xmlns:p14="http://schemas.microsoft.com/office/powerpoint/2010/main" val="1567267859"/>
      </p:ext>
    </p:extLst>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nativlang.com/romance-languages/romance-tables-syntax.php?tableName=syntax1" TargetMode="External"/><Relationship Id="rId7" Type="http://schemas.openxmlformats.org/officeDocument/2006/relationships/hyperlink" Target="http://literacy.kent.edu/Minigrants/Cinci/romanchart.htm" TargetMode="External"/><Relationship Id="rId2" Type="http://schemas.openxmlformats.org/officeDocument/2006/relationships/hyperlink" Target="http://www.vox.com/2014/8/19/5942585/40-maps-that-explain-the-roman-empire" TargetMode="External"/><Relationship Id="rId1" Type="http://schemas.openxmlformats.org/officeDocument/2006/relationships/slideLayout" Target="../slideLayouts/slideLayout2.xml"/><Relationship Id="rId6" Type="http://schemas.openxmlformats.org/officeDocument/2006/relationships/hyperlink" Target="http://www.csun.edu/~hcfll004/12tables.html" TargetMode="External"/><Relationship Id="rId5" Type="http://schemas.openxmlformats.org/officeDocument/2006/relationships/hyperlink" Target="http://www.roman-empire.net/children/gods.html" TargetMode="External"/><Relationship Id="rId4" Type="http://schemas.openxmlformats.org/officeDocument/2006/relationships/hyperlink" Target="http://www.britannica.com/topic/Vulgar-Lat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brief history of </a:t>
            </a:r>
            <a:r>
              <a:rPr lang="en-US" smtClean="0"/>
              <a:t>ancient Rome</a:t>
            </a:r>
            <a:endParaRPr lang="en-US" dirty="0"/>
          </a:p>
        </p:txBody>
      </p:sp>
      <p:sp>
        <p:nvSpPr>
          <p:cNvPr id="3" name="Subtitle 2"/>
          <p:cNvSpPr>
            <a:spLocks noGrp="1"/>
          </p:cNvSpPr>
          <p:nvPr>
            <p:ph type="subTitle" idx="1"/>
          </p:nvPr>
        </p:nvSpPr>
        <p:spPr/>
        <p:txBody>
          <a:bodyPr/>
          <a:lstStyle/>
          <a:p>
            <a:r>
              <a:rPr lang="en-US" dirty="0" smtClean="0"/>
              <a:t>Kyle Swanson</a:t>
            </a:r>
            <a:endParaRPr lang="en-US" dirty="0"/>
          </a:p>
        </p:txBody>
      </p:sp>
    </p:spTree>
    <p:extLst>
      <p:ext uri="{BB962C8B-B14F-4D97-AF65-F5344CB8AC3E}">
        <p14:creationId xmlns:p14="http://schemas.microsoft.com/office/powerpoint/2010/main" val="2567006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t>5,000,000 km</a:t>
            </a:r>
            <a:r>
              <a:rPr lang="en-US" baseline="30000" dirty="0" smtClean="0"/>
              <a:t>2</a:t>
            </a:r>
            <a:r>
              <a:rPr lang="en-US" dirty="0"/>
              <a:t> </a:t>
            </a:r>
            <a:r>
              <a:rPr lang="en-US" dirty="0" smtClean="0"/>
              <a:t>(1,930,511 </a:t>
            </a:r>
            <a:r>
              <a:rPr lang="en-US" dirty="0" err="1" smtClean="0"/>
              <a:t>sq</a:t>
            </a:r>
            <a:r>
              <a:rPr lang="en-US" dirty="0" smtClean="0"/>
              <a:t> mi)</a:t>
            </a:r>
          </a:p>
          <a:p>
            <a:r>
              <a:rPr lang="en-US" dirty="0" smtClean="0"/>
              <a:t>Legacy</a:t>
            </a:r>
          </a:p>
          <a:p>
            <a:pPr lvl="1"/>
            <a:r>
              <a:rPr lang="en-US" dirty="0" smtClean="0"/>
              <a:t>Latin</a:t>
            </a:r>
          </a:p>
          <a:p>
            <a:pPr lvl="1"/>
            <a:r>
              <a:rPr lang="en-US" dirty="0" smtClean="0">
                <a:solidFill>
                  <a:srgbClr val="5F5F5F"/>
                </a:solidFill>
              </a:rPr>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411507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cdn2.vox-cdn.com/assets/4846360/Romance_20c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71" y="-6996"/>
            <a:ext cx="9709608" cy="686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43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 languages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163653"/>
              </p:ext>
            </p:extLst>
          </p:nvPr>
        </p:nvGraphicFramePr>
        <p:xfrm>
          <a:off x="1732268" y="2095500"/>
          <a:ext cx="8717938" cy="3695700"/>
        </p:xfrm>
        <a:graphic>
          <a:graphicData uri="http://schemas.openxmlformats.org/drawingml/2006/table">
            <a:tbl>
              <a:tblPr/>
              <a:tblGrid>
                <a:gridCol w="4358969"/>
                <a:gridCol w="4358969"/>
              </a:tblGrid>
              <a:tr h="307975">
                <a:tc>
                  <a:txBody>
                    <a:bodyPr/>
                    <a:lstStyle/>
                    <a:p>
                      <a:pPr algn="ctr" fontAlgn="base"/>
                      <a:r>
                        <a:rPr lang="en-US" sz="1500" dirty="0">
                          <a:effectLst/>
                        </a:rPr>
                        <a:t>Vulgar Latin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a:t>
                      </a:r>
                      <a:r>
                        <a:rPr lang="en-US" sz="1500" dirty="0" err="1">
                          <a:solidFill>
                            <a:schemeClr val="tx1"/>
                          </a:solidFill>
                          <a:effectLst/>
                          <a:latin typeface="Palatino Linotype" panose="02040502050505030304" pitchFamily="18" charset="0"/>
                        </a:rPr>
                        <a:t>illa</a:t>
                      </a:r>
                      <a:r>
                        <a:rPr lang="en-US" sz="1500" dirty="0">
                          <a:solidFill>
                            <a:schemeClr val="tx1"/>
                          </a:solidFill>
                          <a:effectLst/>
                          <a:latin typeface="Palatino Linotype" panose="02040502050505030304" pitchFamily="18" charset="0"/>
                        </a:rPr>
                        <a:t>/</a:t>
                      </a:r>
                      <a:r>
                        <a:rPr lang="en-US" sz="1500" dirty="0" err="1">
                          <a:solidFill>
                            <a:schemeClr val="tx1"/>
                          </a:solidFill>
                          <a:effectLst/>
                          <a:latin typeface="Palatino Linotype" panose="02040502050505030304" pitchFamily="18" charset="0"/>
                        </a:rPr>
                        <a:t>issa</a:t>
                      </a:r>
                      <a:r>
                        <a:rPr lang="en-US" sz="1500" dirty="0">
                          <a:solidFill>
                            <a:schemeClr val="tx1"/>
                          </a:solidFill>
                          <a:effectLst/>
                          <a:latin typeface="Palatino Linotype" panose="02040502050505030304" pitchFamily="18" charset="0"/>
                        </a:rPr>
                        <a:t> nova lingua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Portuguese</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a nova </a:t>
                      </a:r>
                      <a:r>
                        <a:rPr lang="en-US" sz="1500" dirty="0" err="1">
                          <a:solidFill>
                            <a:schemeClr val="tx1"/>
                          </a:solidFill>
                          <a:effectLst/>
                          <a:latin typeface="Palatino Linotype" panose="02040502050505030304" pitchFamily="18" charset="0"/>
                        </a:rPr>
                        <a:t>língua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Galician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a nova lingua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Spanish</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la </a:t>
                      </a:r>
                      <a:r>
                        <a:rPr lang="en-US" sz="1500" dirty="0" err="1">
                          <a:solidFill>
                            <a:schemeClr val="tx1"/>
                          </a:solidFill>
                          <a:effectLst/>
                          <a:latin typeface="Palatino Linotype" panose="02040502050505030304" pitchFamily="18" charset="0"/>
                        </a:rPr>
                        <a:t>nueva</a:t>
                      </a:r>
                      <a:r>
                        <a:rPr lang="en-US" sz="1500" dirty="0">
                          <a:solidFill>
                            <a:schemeClr val="tx1"/>
                          </a:solidFill>
                          <a:effectLst/>
                          <a:latin typeface="Palatino Linotype" panose="02040502050505030304" pitchFamily="18" charset="0"/>
                        </a:rPr>
                        <a:t> </a:t>
                      </a:r>
                      <a:r>
                        <a:rPr lang="en-US" sz="1500" dirty="0" err="1">
                          <a:solidFill>
                            <a:schemeClr val="tx1"/>
                          </a:solidFill>
                          <a:effectLst/>
                          <a:latin typeface="Palatino Linotype" panose="02040502050505030304" pitchFamily="18" charset="0"/>
                        </a:rPr>
                        <a:t>lengua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Catalan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la nova </a:t>
                      </a:r>
                      <a:r>
                        <a:rPr lang="en-US" sz="1500" dirty="0" err="1">
                          <a:solidFill>
                            <a:schemeClr val="tx1"/>
                          </a:solidFill>
                          <a:effectLst/>
                          <a:latin typeface="Palatino Linotype" panose="02040502050505030304" pitchFamily="18" charset="0"/>
                        </a:rPr>
                        <a:t>llengua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Occitan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la </a:t>
                      </a:r>
                      <a:r>
                        <a:rPr lang="en-US" sz="1500" dirty="0" err="1">
                          <a:solidFill>
                            <a:schemeClr val="tx1"/>
                          </a:solidFill>
                          <a:effectLst/>
                          <a:latin typeface="Palatino Linotype" panose="02040502050505030304" pitchFamily="18" charset="0"/>
                        </a:rPr>
                        <a:t>nòva</a:t>
                      </a:r>
                      <a:r>
                        <a:rPr lang="en-US" sz="1500" dirty="0">
                          <a:solidFill>
                            <a:schemeClr val="tx1"/>
                          </a:solidFill>
                          <a:effectLst/>
                          <a:latin typeface="Palatino Linotype" panose="02040502050505030304" pitchFamily="18" charset="0"/>
                        </a:rPr>
                        <a:t> </a:t>
                      </a:r>
                      <a:r>
                        <a:rPr lang="en-US" sz="1500" dirty="0" err="1">
                          <a:solidFill>
                            <a:schemeClr val="tx1"/>
                          </a:solidFill>
                          <a:effectLst/>
                          <a:latin typeface="Palatino Linotype" panose="02040502050505030304" pitchFamily="18" charset="0"/>
                        </a:rPr>
                        <a:t>lenga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French</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a:solidFill>
                            <a:schemeClr val="tx1"/>
                          </a:solidFill>
                          <a:effectLst/>
                          <a:latin typeface="Palatino Linotype" panose="02040502050505030304" pitchFamily="18" charset="0"/>
                        </a:rPr>
                        <a:t>la nouvelle langue</a:t>
                      </a:r>
                      <a:endParaRPr lang="en-US" sz="150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Rhaeto-Romansh</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la nova lingua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Sardinian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err="1">
                          <a:solidFill>
                            <a:schemeClr val="tx1"/>
                          </a:solidFill>
                          <a:effectLst/>
                          <a:latin typeface="Palatino Linotype" panose="02040502050505030304" pitchFamily="18" charset="0"/>
                        </a:rPr>
                        <a:t>sa</a:t>
                      </a:r>
                      <a:r>
                        <a:rPr lang="en-US" sz="1500" dirty="0">
                          <a:solidFill>
                            <a:schemeClr val="tx1"/>
                          </a:solidFill>
                          <a:effectLst/>
                          <a:latin typeface="Palatino Linotype" panose="02040502050505030304" pitchFamily="18" charset="0"/>
                        </a:rPr>
                        <a:t> nova </a:t>
                      </a:r>
                      <a:r>
                        <a:rPr lang="en-US" sz="1500" dirty="0" err="1">
                          <a:solidFill>
                            <a:schemeClr val="tx1"/>
                          </a:solidFill>
                          <a:effectLst/>
                          <a:latin typeface="Palatino Linotype" panose="02040502050505030304" pitchFamily="18" charset="0"/>
                        </a:rPr>
                        <a:t>limba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Italian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a:solidFill>
                            <a:schemeClr val="tx1"/>
                          </a:solidFill>
                          <a:effectLst/>
                          <a:latin typeface="Palatino Linotype" panose="02040502050505030304" pitchFamily="18" charset="0"/>
                        </a:rPr>
                        <a:t>la </a:t>
                      </a:r>
                      <a:r>
                        <a:rPr lang="en-US" sz="1500" dirty="0" err="1">
                          <a:solidFill>
                            <a:schemeClr val="tx1"/>
                          </a:solidFill>
                          <a:effectLst/>
                          <a:latin typeface="Palatino Linotype" panose="02040502050505030304" pitchFamily="18" charset="0"/>
                        </a:rPr>
                        <a:t>nuova</a:t>
                      </a:r>
                      <a:r>
                        <a:rPr lang="en-US" sz="1500" dirty="0">
                          <a:solidFill>
                            <a:schemeClr val="tx1"/>
                          </a:solidFill>
                          <a:effectLst/>
                          <a:latin typeface="Palatino Linotype" panose="02040502050505030304" pitchFamily="18" charset="0"/>
                        </a:rPr>
                        <a:t> lingua</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r>
                        <a:rPr lang="en-US" sz="1500">
                          <a:effectLst/>
                        </a:rPr>
                        <a:t>Romanian</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dirty="0" err="1">
                          <a:solidFill>
                            <a:schemeClr val="tx1"/>
                          </a:solidFill>
                          <a:effectLst/>
                          <a:latin typeface="Palatino Linotype" panose="02040502050505030304" pitchFamily="18" charset="0"/>
                        </a:rPr>
                        <a:t>noua</a:t>
                      </a:r>
                      <a:r>
                        <a:rPr lang="en-US" sz="1500" dirty="0">
                          <a:solidFill>
                            <a:schemeClr val="tx1"/>
                          </a:solidFill>
                          <a:effectLst/>
                          <a:latin typeface="Palatino Linotype" panose="02040502050505030304" pitchFamily="18" charset="0"/>
                        </a:rPr>
                        <a:t> </a:t>
                      </a:r>
                      <a:r>
                        <a:rPr lang="en-US" sz="1500" dirty="0" err="1">
                          <a:solidFill>
                            <a:schemeClr val="tx1"/>
                          </a:solidFill>
                          <a:effectLst/>
                          <a:latin typeface="Palatino Linotype" panose="02040502050505030304" pitchFamily="18" charset="0"/>
                        </a:rPr>
                        <a:t>limbă</a:t>
                      </a:r>
                      <a:endParaRPr lang="en-US" sz="1500" dirty="0">
                        <a:solidFill>
                          <a:schemeClr val="tx1"/>
                        </a:solidFill>
                        <a:effectLst/>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7975">
                <a:tc>
                  <a:txBody>
                    <a:bodyPr/>
                    <a:lstStyle/>
                    <a:p>
                      <a:pPr algn="ctr" fontAlgn="base"/>
                      <a:endParaRPr lang="en-US" sz="1500" b="1" dirty="0">
                        <a:effectLst/>
                        <a:latin typeface="Arial" panose="020B0604020202020204" pitchFamily="34" charset="0"/>
                      </a:endParaRP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ase"/>
                      <a:r>
                        <a:rPr lang="en-US" sz="1500" b="1" dirty="0">
                          <a:effectLst/>
                          <a:latin typeface="Arial" panose="020B0604020202020204" pitchFamily="34" charset="0"/>
                        </a:rPr>
                        <a:t>the new language</a:t>
                      </a:r>
                    </a:p>
                  </a:txBody>
                  <a:tcPr marL="76994" marR="76994" marT="38497" marB="3849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553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t>5,000,000 km</a:t>
            </a:r>
            <a:r>
              <a:rPr lang="en-US" baseline="30000" dirty="0" smtClean="0"/>
              <a:t>2</a:t>
            </a:r>
            <a:r>
              <a:rPr lang="en-US" dirty="0"/>
              <a:t> </a:t>
            </a:r>
            <a:r>
              <a:rPr lang="en-US" dirty="0" smtClean="0"/>
              <a:t>(1,930,511 </a:t>
            </a:r>
            <a:r>
              <a:rPr lang="en-US" dirty="0" err="1" smtClean="0"/>
              <a:t>sq</a:t>
            </a:r>
            <a:r>
              <a:rPr lang="en-US" dirty="0" smtClean="0"/>
              <a:t> mi)</a:t>
            </a:r>
          </a:p>
          <a:p>
            <a:r>
              <a:rPr lang="en-US" dirty="0" smtClean="0"/>
              <a:t>Legacy</a:t>
            </a:r>
          </a:p>
          <a:p>
            <a:pPr lvl="1"/>
            <a:r>
              <a:rPr lang="en-US" dirty="0" smtClean="0"/>
              <a:t>Latin</a:t>
            </a:r>
          </a:p>
          <a:p>
            <a:pPr lvl="1"/>
            <a:r>
              <a:rPr lang="en-US" dirty="0" smtClean="0"/>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2454435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t>5,000,000 km</a:t>
            </a:r>
            <a:r>
              <a:rPr lang="en-US" baseline="30000" dirty="0" smtClean="0"/>
              <a:t>2</a:t>
            </a:r>
            <a:r>
              <a:rPr lang="en-US" dirty="0"/>
              <a:t> </a:t>
            </a:r>
            <a:r>
              <a:rPr lang="en-US" dirty="0" smtClean="0"/>
              <a:t>(1,930,511 </a:t>
            </a:r>
            <a:r>
              <a:rPr lang="en-US" dirty="0" err="1" smtClean="0"/>
              <a:t>sq</a:t>
            </a:r>
            <a:r>
              <a:rPr lang="en-US" dirty="0" smtClean="0"/>
              <a:t> mi)</a:t>
            </a:r>
          </a:p>
          <a:p>
            <a:r>
              <a:rPr lang="en-US" dirty="0" smtClean="0"/>
              <a:t>Legacy</a:t>
            </a:r>
          </a:p>
          <a:p>
            <a:pPr lvl="1"/>
            <a:r>
              <a:rPr lang="en-US" dirty="0" smtClean="0"/>
              <a:t>Latin</a:t>
            </a:r>
          </a:p>
          <a:p>
            <a:pPr lvl="1"/>
            <a:r>
              <a:rPr lang="en-US" dirty="0" smtClean="0"/>
              <a:t>History</a:t>
            </a:r>
          </a:p>
          <a:p>
            <a:r>
              <a:rPr lang="en-US" dirty="0" smtClean="0"/>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232052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solidFill>
                  <a:srgbClr val="5F5F5F"/>
                </a:solidFill>
              </a:rPr>
              <a:t>Class 2: Expansion of the Republic (264-82 BCE)</a:t>
            </a:r>
          </a:p>
          <a:p>
            <a:r>
              <a:rPr lang="en-US" dirty="0" smtClean="0">
                <a:solidFill>
                  <a:srgbClr val="5F5F5F"/>
                </a:solidFill>
              </a:rPr>
              <a:t>Class 3: The Late Republic and Julius Caesar (82-44 BCE)</a:t>
            </a:r>
          </a:p>
          <a:p>
            <a:r>
              <a:rPr lang="en-US" dirty="0" smtClean="0">
                <a:solidFill>
                  <a:srgbClr val="5F5F5F"/>
                </a:solidFill>
              </a:rPr>
              <a:t>Class 4: Rise of Augustus and the Early Empire (44 BCE – 69 CE)</a:t>
            </a:r>
          </a:p>
          <a:p>
            <a:r>
              <a:rPr lang="en-US" dirty="0" smtClean="0">
                <a:solidFill>
                  <a:srgbClr val="5F5F5F"/>
                </a:solidFill>
              </a:rPr>
              <a:t>Class 5: Expansion of the Empire (</a:t>
            </a:r>
            <a:r>
              <a:rPr lang="en-US" dirty="0" smtClean="0">
                <a:solidFill>
                  <a:srgbClr val="5F5F5F"/>
                </a:solidFill>
              </a:rPr>
              <a:t>69-235 </a:t>
            </a:r>
            <a:r>
              <a:rPr lang="en-US" dirty="0" smtClean="0">
                <a:solidFill>
                  <a:srgbClr val="5F5F5F"/>
                </a:solidFill>
              </a:rPr>
              <a:t>CE)</a:t>
            </a:r>
          </a:p>
          <a:p>
            <a:r>
              <a:rPr lang="en-US" dirty="0" smtClean="0">
                <a:solidFill>
                  <a:srgbClr val="5F5F5F"/>
                </a:solidFill>
              </a:rPr>
              <a:t>Class 6: “Decline and Fall” of the Roman Empire </a:t>
            </a:r>
            <a:r>
              <a:rPr lang="en-US" dirty="0" smtClean="0">
                <a:solidFill>
                  <a:srgbClr val="5F5F5F"/>
                </a:solidFill>
              </a:rPr>
              <a:t>(</a:t>
            </a:r>
            <a:r>
              <a:rPr lang="en-US" dirty="0" smtClean="0">
                <a:solidFill>
                  <a:srgbClr val="5F5F5F"/>
                </a:solidFill>
              </a:rPr>
              <a:t>235</a:t>
            </a:r>
            <a:r>
              <a:rPr lang="en-US" dirty="0" smtClean="0">
                <a:solidFill>
                  <a:srgbClr val="5F5F5F"/>
                </a:solidFill>
              </a:rPr>
              <a:t>-476 </a:t>
            </a:r>
            <a:r>
              <a:rPr lang="en-US" dirty="0" smtClean="0">
                <a:solidFill>
                  <a:srgbClr val="5F5F5F"/>
                </a:solidFill>
              </a:rPr>
              <a:t>CE)</a:t>
            </a:r>
          </a:p>
          <a:p>
            <a:endParaRPr lang="en-US" dirty="0"/>
          </a:p>
        </p:txBody>
      </p:sp>
    </p:spTree>
    <p:extLst>
      <p:ext uri="{BB962C8B-B14F-4D97-AF65-F5344CB8AC3E}">
        <p14:creationId xmlns:p14="http://schemas.microsoft.com/office/powerpoint/2010/main" val="366451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solidFill>
                  <a:srgbClr val="5F5F5F"/>
                </a:solidFill>
              </a:rPr>
              <a:t>Class 3: The Late Republic and Julius Caesar (82-44 BCE)</a:t>
            </a:r>
          </a:p>
          <a:p>
            <a:r>
              <a:rPr lang="en-US" dirty="0" smtClean="0">
                <a:solidFill>
                  <a:srgbClr val="5F5F5F"/>
                </a:solidFill>
              </a:rPr>
              <a:t>Class 4: Rise of Augustus and the Early Empire (44 BCE – 69 CE)</a:t>
            </a:r>
          </a:p>
          <a:p>
            <a:r>
              <a:rPr lang="en-US" dirty="0" smtClean="0">
                <a:solidFill>
                  <a:srgbClr val="5F5F5F"/>
                </a:solidFill>
              </a:rPr>
              <a:t>Class 5: Expansion of the Empire (</a:t>
            </a:r>
            <a:r>
              <a:rPr lang="en-US" dirty="0" smtClean="0">
                <a:solidFill>
                  <a:srgbClr val="5F5F5F"/>
                </a:solidFill>
              </a:rPr>
              <a:t>69-235 </a:t>
            </a:r>
            <a:r>
              <a:rPr lang="en-US" dirty="0" smtClean="0">
                <a:solidFill>
                  <a:srgbClr val="5F5F5F"/>
                </a:solidFill>
              </a:rPr>
              <a:t>CE)</a:t>
            </a:r>
          </a:p>
          <a:p>
            <a:r>
              <a:rPr lang="en-US" dirty="0" smtClean="0">
                <a:solidFill>
                  <a:srgbClr val="5F5F5F"/>
                </a:solidFill>
              </a:rPr>
              <a:t>Class 6: “Decline and Fall” of the Roman Empire </a:t>
            </a:r>
            <a:r>
              <a:rPr lang="en-US" dirty="0" smtClean="0">
                <a:solidFill>
                  <a:srgbClr val="5F5F5F"/>
                </a:solidFill>
              </a:rPr>
              <a:t>(</a:t>
            </a:r>
            <a:r>
              <a:rPr lang="en-US" dirty="0" smtClean="0">
                <a:solidFill>
                  <a:srgbClr val="5F5F5F"/>
                </a:solidFill>
              </a:rPr>
              <a:t>235</a:t>
            </a:r>
            <a:r>
              <a:rPr lang="en-US" dirty="0" smtClean="0">
                <a:solidFill>
                  <a:srgbClr val="5F5F5F"/>
                </a:solidFill>
              </a:rPr>
              <a:t>-476 </a:t>
            </a:r>
            <a:r>
              <a:rPr lang="en-US" dirty="0" smtClean="0">
                <a:solidFill>
                  <a:srgbClr val="5F5F5F"/>
                </a:solidFill>
              </a:rPr>
              <a:t>CE)</a:t>
            </a:r>
          </a:p>
          <a:p>
            <a:endParaRPr lang="en-US" dirty="0"/>
          </a:p>
        </p:txBody>
      </p:sp>
    </p:spTree>
    <p:extLst>
      <p:ext uri="{BB962C8B-B14F-4D97-AF65-F5344CB8AC3E}">
        <p14:creationId xmlns:p14="http://schemas.microsoft.com/office/powerpoint/2010/main" val="153930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t>Class 3: The Late Republic and Julius Caesar (82-44 BCE)</a:t>
            </a:r>
          </a:p>
          <a:p>
            <a:r>
              <a:rPr lang="en-US" dirty="0" smtClean="0">
                <a:solidFill>
                  <a:srgbClr val="5F5F5F"/>
                </a:solidFill>
              </a:rPr>
              <a:t>Class 4: Rise of Augustus and the Early Empire (44 BCE – 69 CE)</a:t>
            </a:r>
          </a:p>
          <a:p>
            <a:r>
              <a:rPr lang="en-US" dirty="0" smtClean="0">
                <a:solidFill>
                  <a:srgbClr val="5F5F5F"/>
                </a:solidFill>
              </a:rPr>
              <a:t>Class 5: Expansion of the Empire (</a:t>
            </a:r>
            <a:r>
              <a:rPr lang="en-US" dirty="0" smtClean="0">
                <a:solidFill>
                  <a:srgbClr val="5F5F5F"/>
                </a:solidFill>
              </a:rPr>
              <a:t>69-235 </a:t>
            </a:r>
            <a:r>
              <a:rPr lang="en-US" dirty="0" smtClean="0">
                <a:solidFill>
                  <a:srgbClr val="5F5F5F"/>
                </a:solidFill>
              </a:rPr>
              <a:t>CE)</a:t>
            </a:r>
          </a:p>
          <a:p>
            <a:r>
              <a:rPr lang="en-US" dirty="0" smtClean="0">
                <a:solidFill>
                  <a:srgbClr val="5F5F5F"/>
                </a:solidFill>
              </a:rPr>
              <a:t>Class 6: “Decline and Fall” of the Roman Empire </a:t>
            </a:r>
            <a:r>
              <a:rPr lang="en-US" dirty="0" smtClean="0">
                <a:solidFill>
                  <a:srgbClr val="5F5F5F"/>
                </a:solidFill>
              </a:rPr>
              <a:t>(</a:t>
            </a:r>
            <a:r>
              <a:rPr lang="en-US" dirty="0" smtClean="0">
                <a:solidFill>
                  <a:srgbClr val="5F5F5F"/>
                </a:solidFill>
              </a:rPr>
              <a:t>235</a:t>
            </a:r>
            <a:r>
              <a:rPr lang="en-US" dirty="0" smtClean="0">
                <a:solidFill>
                  <a:srgbClr val="5F5F5F"/>
                </a:solidFill>
              </a:rPr>
              <a:t>-476 </a:t>
            </a:r>
            <a:r>
              <a:rPr lang="en-US" dirty="0" smtClean="0">
                <a:solidFill>
                  <a:srgbClr val="5F5F5F"/>
                </a:solidFill>
              </a:rPr>
              <a:t>CE)</a:t>
            </a:r>
          </a:p>
          <a:p>
            <a:endParaRPr lang="en-US" dirty="0"/>
          </a:p>
        </p:txBody>
      </p:sp>
    </p:spTree>
    <p:extLst>
      <p:ext uri="{BB962C8B-B14F-4D97-AF65-F5344CB8AC3E}">
        <p14:creationId xmlns:p14="http://schemas.microsoft.com/office/powerpoint/2010/main" val="1565717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t>Class 3: The Late Republic and Julius Caesar (82-44 BCE)</a:t>
            </a:r>
          </a:p>
          <a:p>
            <a:r>
              <a:rPr lang="en-US" dirty="0" smtClean="0"/>
              <a:t>Class 4: Rise of Augustus and the Early Empire (44 BCE – 69 CE)</a:t>
            </a:r>
          </a:p>
          <a:p>
            <a:r>
              <a:rPr lang="en-US" dirty="0" smtClean="0">
                <a:solidFill>
                  <a:srgbClr val="5F5F5F"/>
                </a:solidFill>
              </a:rPr>
              <a:t>Class 5: Expansion of the Empire (</a:t>
            </a:r>
            <a:r>
              <a:rPr lang="en-US" dirty="0" smtClean="0">
                <a:solidFill>
                  <a:srgbClr val="5F5F5F"/>
                </a:solidFill>
              </a:rPr>
              <a:t>69-235 </a:t>
            </a:r>
            <a:r>
              <a:rPr lang="en-US" dirty="0" smtClean="0">
                <a:solidFill>
                  <a:srgbClr val="5F5F5F"/>
                </a:solidFill>
              </a:rPr>
              <a:t>CE)</a:t>
            </a:r>
          </a:p>
          <a:p>
            <a:r>
              <a:rPr lang="en-US" dirty="0" smtClean="0">
                <a:solidFill>
                  <a:srgbClr val="5F5F5F"/>
                </a:solidFill>
              </a:rPr>
              <a:t>Class 6: “Decline and Fall” of the Roman Empire </a:t>
            </a:r>
            <a:r>
              <a:rPr lang="en-US" dirty="0" smtClean="0">
                <a:solidFill>
                  <a:srgbClr val="5F5F5F"/>
                </a:solidFill>
              </a:rPr>
              <a:t>(</a:t>
            </a:r>
            <a:r>
              <a:rPr lang="en-US" dirty="0" smtClean="0">
                <a:solidFill>
                  <a:srgbClr val="5F5F5F"/>
                </a:solidFill>
              </a:rPr>
              <a:t>235</a:t>
            </a:r>
            <a:r>
              <a:rPr lang="en-US" dirty="0" smtClean="0">
                <a:solidFill>
                  <a:srgbClr val="5F5F5F"/>
                </a:solidFill>
              </a:rPr>
              <a:t>-476 </a:t>
            </a:r>
            <a:r>
              <a:rPr lang="en-US" dirty="0" smtClean="0">
                <a:solidFill>
                  <a:srgbClr val="5F5F5F"/>
                </a:solidFill>
              </a:rPr>
              <a:t>CE)</a:t>
            </a:r>
          </a:p>
          <a:p>
            <a:endParaRPr lang="en-US" dirty="0"/>
          </a:p>
        </p:txBody>
      </p:sp>
    </p:spTree>
    <p:extLst>
      <p:ext uri="{BB962C8B-B14F-4D97-AF65-F5344CB8AC3E}">
        <p14:creationId xmlns:p14="http://schemas.microsoft.com/office/powerpoint/2010/main" val="131675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t>Class 3: The Late Republic and Julius Caesar (82-44 BCE)</a:t>
            </a:r>
          </a:p>
          <a:p>
            <a:r>
              <a:rPr lang="en-US" dirty="0" smtClean="0"/>
              <a:t>Class 4: Rise of Augustus and the Early Empire (44 BCE – 69 CE)</a:t>
            </a:r>
          </a:p>
          <a:p>
            <a:r>
              <a:rPr lang="en-US" dirty="0" smtClean="0"/>
              <a:t>Class 5: Expansion of the Empire (</a:t>
            </a:r>
            <a:r>
              <a:rPr lang="en-US" dirty="0" smtClean="0"/>
              <a:t>69-235 </a:t>
            </a:r>
            <a:r>
              <a:rPr lang="en-US" dirty="0" smtClean="0"/>
              <a:t>CE)</a:t>
            </a:r>
          </a:p>
          <a:p>
            <a:r>
              <a:rPr lang="en-US" dirty="0" smtClean="0">
                <a:solidFill>
                  <a:srgbClr val="5F5F5F"/>
                </a:solidFill>
              </a:rPr>
              <a:t>Class 6: “Decline and Fall” of the Roman Empire </a:t>
            </a:r>
            <a:r>
              <a:rPr lang="en-US" dirty="0" smtClean="0">
                <a:solidFill>
                  <a:srgbClr val="5F5F5F"/>
                </a:solidFill>
              </a:rPr>
              <a:t>(</a:t>
            </a:r>
            <a:r>
              <a:rPr lang="en-US" dirty="0" smtClean="0">
                <a:solidFill>
                  <a:srgbClr val="5F5F5F"/>
                </a:solidFill>
              </a:rPr>
              <a:t>235</a:t>
            </a:r>
            <a:r>
              <a:rPr lang="en-US" dirty="0" smtClean="0">
                <a:solidFill>
                  <a:srgbClr val="5F5F5F"/>
                </a:solidFill>
              </a:rPr>
              <a:t>-476 </a:t>
            </a:r>
            <a:r>
              <a:rPr lang="en-US" dirty="0" smtClean="0">
                <a:solidFill>
                  <a:srgbClr val="5F5F5F"/>
                </a:solidFill>
              </a:rPr>
              <a:t>CE)</a:t>
            </a:r>
          </a:p>
          <a:p>
            <a:endParaRPr lang="en-US" dirty="0"/>
          </a:p>
        </p:txBody>
      </p:sp>
    </p:spTree>
    <p:extLst>
      <p:ext uri="{BB962C8B-B14F-4D97-AF65-F5344CB8AC3E}">
        <p14:creationId xmlns:p14="http://schemas.microsoft.com/office/powerpoint/2010/main" val="134085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rome</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7023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t>Class 3: The Late Republic and Julius Caesar (82-44 BCE)</a:t>
            </a:r>
          </a:p>
          <a:p>
            <a:r>
              <a:rPr lang="en-US" dirty="0" smtClean="0"/>
              <a:t>Class 4: Rise of Augustus and the Early Empire (44 BCE – 69 CE)</a:t>
            </a:r>
          </a:p>
          <a:p>
            <a:r>
              <a:rPr lang="en-US" dirty="0" smtClean="0"/>
              <a:t>Class 5: Expansion of the Empire (</a:t>
            </a:r>
            <a:r>
              <a:rPr lang="en-US" dirty="0" smtClean="0"/>
              <a:t>69-235 </a:t>
            </a:r>
            <a:r>
              <a:rPr lang="en-US" dirty="0" smtClean="0"/>
              <a:t>CE)</a:t>
            </a:r>
          </a:p>
          <a:p>
            <a:r>
              <a:rPr lang="en-US" dirty="0" smtClean="0"/>
              <a:t>Class 6: “Decline and Fall” of the Roman Empire </a:t>
            </a:r>
            <a:r>
              <a:rPr lang="en-US" dirty="0" smtClean="0"/>
              <a:t>(</a:t>
            </a:r>
            <a:r>
              <a:rPr lang="en-US" dirty="0" smtClean="0"/>
              <a:t>235</a:t>
            </a:r>
            <a:r>
              <a:rPr lang="en-US" dirty="0" smtClean="0"/>
              <a:t>-476 </a:t>
            </a:r>
            <a:r>
              <a:rPr lang="en-US" dirty="0" smtClean="0"/>
              <a:t>CE)</a:t>
            </a:r>
          </a:p>
          <a:p>
            <a:endParaRPr lang="en-US" dirty="0"/>
          </a:p>
        </p:txBody>
      </p:sp>
    </p:spTree>
    <p:extLst>
      <p:ext uri="{BB962C8B-B14F-4D97-AF65-F5344CB8AC3E}">
        <p14:creationId xmlns:p14="http://schemas.microsoft.com/office/powerpoint/2010/main" val="518352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lstStyle/>
          <a:p>
            <a:r>
              <a:rPr lang="en-US" dirty="0" smtClean="0"/>
              <a:t>Class 1: The Founding of Rome, the Kings, and the Establishment of the Republic (753-264 BCE)</a:t>
            </a:r>
          </a:p>
          <a:p>
            <a:r>
              <a:rPr lang="en-US" dirty="0" smtClean="0"/>
              <a:t>Class 2: Expansion of the Republic (264-82 BCE)</a:t>
            </a:r>
          </a:p>
          <a:p>
            <a:r>
              <a:rPr lang="en-US" dirty="0" smtClean="0"/>
              <a:t>Class 3: The Late Republic and Julius Caesar (82-44 BCE)</a:t>
            </a:r>
          </a:p>
          <a:p>
            <a:r>
              <a:rPr lang="en-US" dirty="0" smtClean="0"/>
              <a:t>Class 4: Rise of Augustus and the Early Empire (44 BCE – 69 CE)</a:t>
            </a:r>
          </a:p>
          <a:p>
            <a:r>
              <a:rPr lang="en-US" dirty="0" smtClean="0"/>
              <a:t>Class 5: Expansion of the Empire (</a:t>
            </a:r>
            <a:r>
              <a:rPr lang="en-US" dirty="0" smtClean="0"/>
              <a:t>69-235 </a:t>
            </a:r>
            <a:r>
              <a:rPr lang="en-US" dirty="0" smtClean="0"/>
              <a:t>CE)</a:t>
            </a:r>
          </a:p>
          <a:p>
            <a:r>
              <a:rPr lang="en-US" dirty="0" smtClean="0"/>
              <a:t>Class 6: “Decline and Fall” of the Roman Empire </a:t>
            </a:r>
            <a:r>
              <a:rPr lang="en-US" dirty="0" smtClean="0"/>
              <a:t>(</a:t>
            </a:r>
            <a:r>
              <a:rPr lang="en-US" dirty="0" smtClean="0"/>
              <a:t>235</a:t>
            </a:r>
            <a:r>
              <a:rPr lang="en-US" dirty="0" smtClean="0"/>
              <a:t>-476 </a:t>
            </a:r>
            <a:r>
              <a:rPr lang="en-US" dirty="0" smtClean="0"/>
              <a:t>CE)</a:t>
            </a:r>
          </a:p>
          <a:p>
            <a:endParaRPr lang="en-US" dirty="0"/>
          </a:p>
        </p:txBody>
      </p:sp>
      <p:pic>
        <p:nvPicPr>
          <p:cNvPr id="3074" name="Picture 2" descr="http://freeread.com.au/@RGLibrary/Gibbon/Images/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757" y="2897841"/>
            <a:ext cx="3429466" cy="37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1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outline</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solidFill>
                  <a:srgbClr val="5F5F5F"/>
                </a:solidFill>
              </a:rPr>
              <a:t>Founding myths:</a:t>
            </a:r>
          </a:p>
          <a:p>
            <a:pPr lvl="2"/>
            <a:r>
              <a:rPr lang="en-US" i="1" dirty="0" smtClean="0">
                <a:solidFill>
                  <a:srgbClr val="5F5F5F"/>
                </a:solidFill>
              </a:rPr>
              <a:t>The Aeneid</a:t>
            </a:r>
            <a:endParaRPr lang="en-US" dirty="0" smtClean="0">
              <a:solidFill>
                <a:srgbClr val="5F5F5F"/>
              </a:solidFill>
            </a:endParaRPr>
          </a:p>
          <a:p>
            <a:pPr lvl="2"/>
            <a:r>
              <a:rPr lang="en-US" dirty="0" smtClean="0">
                <a:solidFill>
                  <a:srgbClr val="5F5F5F"/>
                </a:solidFill>
              </a:rPr>
              <a:t>Romulus and Remus</a:t>
            </a:r>
          </a:p>
          <a:p>
            <a:pPr lvl="1"/>
            <a:r>
              <a:rPr lang="en-US" dirty="0" smtClean="0">
                <a:solidFill>
                  <a:srgbClr val="5F5F5F"/>
                </a:solidFill>
              </a:rPr>
              <a:t>The Kings of Rome</a:t>
            </a:r>
          </a:p>
          <a:p>
            <a:pPr lvl="1"/>
            <a:r>
              <a:rPr lang="en-US" dirty="0" smtClean="0">
                <a:solidFill>
                  <a:srgbClr val="5F5F5F"/>
                </a:solidFill>
              </a:rPr>
              <a:t>Life in the Republic</a:t>
            </a:r>
          </a:p>
          <a:p>
            <a:pPr lvl="1"/>
            <a:r>
              <a:rPr lang="en-US" dirty="0" smtClean="0">
                <a:solidFill>
                  <a:srgbClr val="5F5F5F"/>
                </a:solidFill>
              </a:rPr>
              <a:t>Expansion in Italy</a:t>
            </a:r>
            <a:endParaRPr lang="en-US" dirty="0">
              <a:solidFill>
                <a:srgbClr val="5F5F5F"/>
              </a:solidFill>
            </a:endParaRPr>
          </a:p>
        </p:txBody>
      </p:sp>
      <p:pic>
        <p:nvPicPr>
          <p:cNvPr id="4098" name="Picture 2" descr="Image result for founding of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00" y="2670364"/>
            <a:ext cx="3098612" cy="38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82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outline</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t>Founding myths:</a:t>
            </a:r>
          </a:p>
          <a:p>
            <a:pPr lvl="2"/>
            <a:r>
              <a:rPr lang="en-US" i="1" dirty="0" smtClean="0"/>
              <a:t>The Aeneid</a:t>
            </a:r>
            <a:endParaRPr lang="en-US" dirty="0" smtClean="0"/>
          </a:p>
          <a:p>
            <a:pPr lvl="2"/>
            <a:r>
              <a:rPr lang="en-US" dirty="0" smtClean="0"/>
              <a:t>Romulus and Remus</a:t>
            </a:r>
          </a:p>
          <a:p>
            <a:pPr lvl="1"/>
            <a:r>
              <a:rPr lang="en-US" dirty="0" smtClean="0">
                <a:solidFill>
                  <a:srgbClr val="5F5F5F"/>
                </a:solidFill>
              </a:rPr>
              <a:t>The Kings of Rome</a:t>
            </a:r>
          </a:p>
          <a:p>
            <a:pPr lvl="1"/>
            <a:r>
              <a:rPr lang="en-US" dirty="0" smtClean="0">
                <a:solidFill>
                  <a:srgbClr val="5F5F5F"/>
                </a:solidFill>
              </a:rPr>
              <a:t>Life in the Republic</a:t>
            </a:r>
          </a:p>
          <a:p>
            <a:pPr lvl="1"/>
            <a:r>
              <a:rPr lang="en-US" dirty="0" smtClean="0">
                <a:solidFill>
                  <a:srgbClr val="5F5F5F"/>
                </a:solidFill>
              </a:rPr>
              <a:t>Expansion in Italy</a:t>
            </a:r>
            <a:endParaRPr lang="en-US" dirty="0">
              <a:solidFill>
                <a:srgbClr val="5F5F5F"/>
              </a:solidFill>
            </a:endParaRPr>
          </a:p>
        </p:txBody>
      </p:sp>
      <p:pic>
        <p:nvPicPr>
          <p:cNvPr id="4" name="Picture 2" descr="Image result for founding of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000" y="2677088"/>
            <a:ext cx="3098612" cy="38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96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outline</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t>Founding myths:</a:t>
            </a:r>
          </a:p>
          <a:p>
            <a:pPr lvl="2"/>
            <a:r>
              <a:rPr lang="en-US" i="1" dirty="0" smtClean="0"/>
              <a:t>The Aeneid</a:t>
            </a:r>
            <a:endParaRPr lang="en-US" dirty="0" smtClean="0"/>
          </a:p>
          <a:p>
            <a:pPr lvl="2"/>
            <a:r>
              <a:rPr lang="en-US" dirty="0" smtClean="0"/>
              <a:t>Romulus and Remus</a:t>
            </a:r>
          </a:p>
          <a:p>
            <a:pPr lvl="1"/>
            <a:r>
              <a:rPr lang="en-US" dirty="0" smtClean="0"/>
              <a:t>The Kings of Rome</a:t>
            </a:r>
          </a:p>
          <a:p>
            <a:pPr lvl="1"/>
            <a:r>
              <a:rPr lang="en-US" dirty="0" smtClean="0">
                <a:solidFill>
                  <a:srgbClr val="5F5F5F"/>
                </a:solidFill>
              </a:rPr>
              <a:t>Life in the Republic</a:t>
            </a:r>
          </a:p>
          <a:p>
            <a:pPr lvl="1"/>
            <a:r>
              <a:rPr lang="en-US" dirty="0" smtClean="0">
                <a:solidFill>
                  <a:srgbClr val="5F5F5F"/>
                </a:solidFill>
              </a:rPr>
              <a:t>Expansion in Italy</a:t>
            </a:r>
            <a:endParaRPr lang="en-US" dirty="0">
              <a:solidFill>
                <a:srgbClr val="5F5F5F"/>
              </a:solidFill>
            </a:endParaRPr>
          </a:p>
        </p:txBody>
      </p:sp>
      <p:pic>
        <p:nvPicPr>
          <p:cNvPr id="4" name="Picture 2" descr="Image result for founding of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00" y="2670364"/>
            <a:ext cx="3098612" cy="38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outline</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t>Founding myths:</a:t>
            </a:r>
          </a:p>
          <a:p>
            <a:pPr lvl="2"/>
            <a:r>
              <a:rPr lang="en-US" i="1" dirty="0" smtClean="0"/>
              <a:t>The Aeneid</a:t>
            </a:r>
            <a:endParaRPr lang="en-US" dirty="0" smtClean="0"/>
          </a:p>
          <a:p>
            <a:pPr lvl="2"/>
            <a:r>
              <a:rPr lang="en-US" dirty="0" smtClean="0"/>
              <a:t>Romulus and Remus</a:t>
            </a:r>
          </a:p>
          <a:p>
            <a:pPr lvl="1"/>
            <a:r>
              <a:rPr lang="en-US" dirty="0" smtClean="0"/>
              <a:t>The Kings of Rome</a:t>
            </a:r>
          </a:p>
          <a:p>
            <a:pPr lvl="1"/>
            <a:r>
              <a:rPr lang="en-US" dirty="0" smtClean="0"/>
              <a:t>Life in the Republic</a:t>
            </a:r>
          </a:p>
          <a:p>
            <a:pPr lvl="1"/>
            <a:r>
              <a:rPr lang="en-US" dirty="0" smtClean="0">
                <a:solidFill>
                  <a:srgbClr val="5F5F5F"/>
                </a:solidFill>
              </a:rPr>
              <a:t>Expansion in Italy</a:t>
            </a:r>
            <a:endParaRPr lang="en-US" dirty="0">
              <a:solidFill>
                <a:srgbClr val="5F5F5F"/>
              </a:solidFill>
            </a:endParaRPr>
          </a:p>
        </p:txBody>
      </p:sp>
      <p:pic>
        <p:nvPicPr>
          <p:cNvPr id="4" name="Picture 2" descr="Image result for founding of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00" y="2670364"/>
            <a:ext cx="3098612" cy="38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0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outline</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t>Founding myths:</a:t>
            </a:r>
          </a:p>
          <a:p>
            <a:pPr lvl="2"/>
            <a:r>
              <a:rPr lang="en-US" i="1" dirty="0" smtClean="0"/>
              <a:t>The Aeneid</a:t>
            </a:r>
            <a:endParaRPr lang="en-US" dirty="0" smtClean="0"/>
          </a:p>
          <a:p>
            <a:pPr lvl="2"/>
            <a:r>
              <a:rPr lang="en-US" dirty="0" smtClean="0"/>
              <a:t>Romulus and Remus</a:t>
            </a:r>
          </a:p>
          <a:p>
            <a:pPr lvl="1"/>
            <a:r>
              <a:rPr lang="en-US" dirty="0" smtClean="0"/>
              <a:t>The Kings of Rome</a:t>
            </a:r>
          </a:p>
          <a:p>
            <a:pPr lvl="1"/>
            <a:r>
              <a:rPr lang="en-US" dirty="0" smtClean="0"/>
              <a:t>Life in the Republic</a:t>
            </a:r>
          </a:p>
          <a:p>
            <a:pPr lvl="1"/>
            <a:r>
              <a:rPr lang="en-US" dirty="0" smtClean="0"/>
              <a:t>Expansion in Italy</a:t>
            </a:r>
            <a:endParaRPr lang="en-US" dirty="0"/>
          </a:p>
        </p:txBody>
      </p:sp>
      <p:pic>
        <p:nvPicPr>
          <p:cNvPr id="4" name="Picture 2" descr="Image result for founding of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00" y="2670364"/>
            <a:ext cx="3098612" cy="38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08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cdn0.vox-cdn.com/assets/4822076/Italy_400bC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276" y="-29776"/>
            <a:ext cx="5783187" cy="688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2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mythology</a:t>
            </a:r>
            <a:endParaRPr lang="en-US" dirty="0"/>
          </a:p>
        </p:txBody>
      </p:sp>
      <p:graphicFrame>
        <p:nvGraphicFramePr>
          <p:cNvPr id="4" name="Content Placeholder 3"/>
          <p:cNvGraphicFramePr>
            <a:graphicFrameLocks noGrp="1"/>
          </p:cNvGraphicFramePr>
          <p:nvPr>
            <p:ph idx="1"/>
            <p:extLst/>
          </p:nvPr>
        </p:nvGraphicFramePr>
        <p:xfrm>
          <a:off x="913881" y="1935921"/>
          <a:ext cx="10353675" cy="4818679"/>
        </p:xfrm>
        <a:graphic>
          <a:graphicData uri="http://schemas.openxmlformats.org/drawingml/2006/table">
            <a:tbl>
              <a:tblPr firstRow="1" bandRow="1">
                <a:tableStyleId>{69012ECD-51FC-41F1-AA8D-1B2483CD663E}</a:tableStyleId>
              </a:tblPr>
              <a:tblGrid>
                <a:gridCol w="3451225"/>
                <a:gridCol w="3451225"/>
                <a:gridCol w="3451225"/>
              </a:tblGrid>
              <a:tr h="368599">
                <a:tc>
                  <a:txBody>
                    <a:bodyPr/>
                    <a:lstStyle/>
                    <a:p>
                      <a:r>
                        <a:rPr lang="en-US" dirty="0" smtClean="0"/>
                        <a:t>Roman</a:t>
                      </a:r>
                      <a:endParaRPr lang="en-US" dirty="0"/>
                    </a:p>
                  </a:txBody>
                  <a:tcPr/>
                </a:tc>
                <a:tc>
                  <a:txBody>
                    <a:bodyPr/>
                    <a:lstStyle/>
                    <a:p>
                      <a:r>
                        <a:rPr lang="en-US" dirty="0" smtClean="0"/>
                        <a:t>Greek</a:t>
                      </a:r>
                      <a:endParaRPr lang="en-US" dirty="0"/>
                    </a:p>
                  </a:txBody>
                  <a:tcPr/>
                </a:tc>
                <a:tc>
                  <a:txBody>
                    <a:bodyPr/>
                    <a:lstStyle/>
                    <a:p>
                      <a:r>
                        <a:rPr lang="en-US" dirty="0" smtClean="0"/>
                        <a:t>Role</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King</a:t>
                      </a:r>
                      <a:r>
                        <a:rPr lang="en-US" baseline="0" dirty="0" smtClean="0"/>
                        <a:t> of the gods – sky and air</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Queen of the gods – marriage</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Goddess of beauty</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 of war</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 of poetry, music, sun</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a:t>
                      </a:r>
                      <a:r>
                        <a:rPr lang="en-US" baseline="0" dirty="0" smtClean="0"/>
                        <a:t> of the sea</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Goddess</a:t>
                      </a:r>
                      <a:r>
                        <a:rPr lang="en-US" baseline="0" dirty="0" smtClean="0"/>
                        <a:t> of the hearth</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Messenger</a:t>
                      </a:r>
                      <a:r>
                        <a:rPr lang="en-US" baseline="0" dirty="0" smtClean="0"/>
                        <a:t> of the gods</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Goddess of hunting</a:t>
                      </a:r>
                    </a:p>
                  </a:txBody>
                  <a:tcPr/>
                </a:tc>
              </a:tr>
              <a:tr h="370840">
                <a:tc>
                  <a:txBody>
                    <a:bodyPr/>
                    <a:lstStyle/>
                    <a:p>
                      <a:endParaRPr lang="en-US" dirty="0"/>
                    </a:p>
                  </a:txBody>
                  <a:tcPr/>
                </a:tc>
                <a:tc>
                  <a:txBody>
                    <a:bodyPr/>
                    <a:lstStyle/>
                    <a:p>
                      <a:endParaRPr lang="en-US" dirty="0"/>
                    </a:p>
                  </a:txBody>
                  <a:tcPr/>
                </a:tc>
                <a:tc>
                  <a:txBody>
                    <a:bodyPr/>
                    <a:lstStyle/>
                    <a:p>
                      <a:r>
                        <a:rPr lang="en-US" dirty="0" smtClean="0"/>
                        <a:t>Goddess of wisdom</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a:t>
                      </a:r>
                      <a:r>
                        <a:rPr lang="en-US" baseline="0" dirty="0" smtClean="0"/>
                        <a:t> of blacksmiths</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Goddess of the harvest, nature</a:t>
                      </a:r>
                      <a:endParaRPr lang="en-US" dirty="0"/>
                    </a:p>
                  </a:txBody>
                  <a:tcPr/>
                </a:tc>
              </a:tr>
            </a:tbl>
          </a:graphicData>
        </a:graphic>
      </p:graphicFrame>
    </p:spTree>
    <p:extLst>
      <p:ext uri="{BB962C8B-B14F-4D97-AF65-F5344CB8AC3E}">
        <p14:creationId xmlns:p14="http://schemas.microsoft.com/office/powerpoint/2010/main" val="127330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mythology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255510"/>
              </p:ext>
            </p:extLst>
          </p:nvPr>
        </p:nvGraphicFramePr>
        <p:xfrm>
          <a:off x="913795" y="1935921"/>
          <a:ext cx="10353675" cy="4820920"/>
        </p:xfrm>
        <a:graphic>
          <a:graphicData uri="http://schemas.openxmlformats.org/drawingml/2006/table">
            <a:tbl>
              <a:tblPr firstRow="1" bandRow="1">
                <a:tableStyleId>{69012ECD-51FC-41F1-AA8D-1B2483CD663E}</a:tableStyleId>
              </a:tblPr>
              <a:tblGrid>
                <a:gridCol w="3451225"/>
                <a:gridCol w="3451225"/>
                <a:gridCol w="3451225"/>
              </a:tblGrid>
              <a:tr h="370840">
                <a:tc>
                  <a:txBody>
                    <a:bodyPr/>
                    <a:lstStyle/>
                    <a:p>
                      <a:r>
                        <a:rPr lang="en-US" dirty="0" smtClean="0"/>
                        <a:t>Roman</a:t>
                      </a:r>
                      <a:endParaRPr lang="en-US" dirty="0"/>
                    </a:p>
                  </a:txBody>
                  <a:tcPr/>
                </a:tc>
                <a:tc>
                  <a:txBody>
                    <a:bodyPr/>
                    <a:lstStyle/>
                    <a:p>
                      <a:r>
                        <a:rPr lang="en-US" dirty="0" smtClean="0"/>
                        <a:t>Greek</a:t>
                      </a:r>
                      <a:endParaRPr lang="en-US" dirty="0"/>
                    </a:p>
                  </a:txBody>
                  <a:tcPr/>
                </a:tc>
                <a:tc>
                  <a:txBody>
                    <a:bodyPr/>
                    <a:lstStyle/>
                    <a:p>
                      <a:r>
                        <a:rPr lang="en-US" dirty="0" smtClean="0"/>
                        <a:t>Role</a:t>
                      </a:r>
                      <a:endParaRPr lang="en-US" dirty="0"/>
                    </a:p>
                  </a:txBody>
                  <a:tcPr/>
                </a:tc>
              </a:tr>
              <a:tr h="370840">
                <a:tc>
                  <a:txBody>
                    <a:bodyPr/>
                    <a:lstStyle/>
                    <a:p>
                      <a:r>
                        <a:rPr lang="en-US" dirty="0" smtClean="0"/>
                        <a:t>Jupiter</a:t>
                      </a:r>
                      <a:endParaRPr lang="en-US" dirty="0"/>
                    </a:p>
                  </a:txBody>
                  <a:tcPr/>
                </a:tc>
                <a:tc>
                  <a:txBody>
                    <a:bodyPr/>
                    <a:lstStyle/>
                    <a:p>
                      <a:r>
                        <a:rPr lang="en-US" dirty="0" smtClean="0"/>
                        <a:t>Zeus</a:t>
                      </a:r>
                      <a:endParaRPr lang="en-US" dirty="0"/>
                    </a:p>
                  </a:txBody>
                  <a:tcPr/>
                </a:tc>
                <a:tc>
                  <a:txBody>
                    <a:bodyPr/>
                    <a:lstStyle/>
                    <a:p>
                      <a:r>
                        <a:rPr lang="en-US" dirty="0" smtClean="0"/>
                        <a:t>King</a:t>
                      </a:r>
                      <a:r>
                        <a:rPr lang="en-US" baseline="0" dirty="0" smtClean="0"/>
                        <a:t> of the gods – sky and air</a:t>
                      </a:r>
                      <a:endParaRPr lang="en-US" dirty="0"/>
                    </a:p>
                  </a:txBody>
                  <a:tcPr/>
                </a:tc>
              </a:tr>
              <a:tr h="370840">
                <a:tc>
                  <a:txBody>
                    <a:bodyPr/>
                    <a:lstStyle/>
                    <a:p>
                      <a:r>
                        <a:rPr lang="en-US" dirty="0" smtClean="0"/>
                        <a:t>Juno</a:t>
                      </a:r>
                      <a:endParaRPr lang="en-US" dirty="0"/>
                    </a:p>
                  </a:txBody>
                  <a:tcPr/>
                </a:tc>
                <a:tc>
                  <a:txBody>
                    <a:bodyPr/>
                    <a:lstStyle/>
                    <a:p>
                      <a:r>
                        <a:rPr lang="en-US" dirty="0" smtClean="0"/>
                        <a:t>Hera</a:t>
                      </a:r>
                      <a:endParaRPr lang="en-US" dirty="0"/>
                    </a:p>
                  </a:txBody>
                  <a:tcPr/>
                </a:tc>
                <a:tc>
                  <a:txBody>
                    <a:bodyPr/>
                    <a:lstStyle/>
                    <a:p>
                      <a:r>
                        <a:rPr lang="en-US" dirty="0" smtClean="0"/>
                        <a:t>Queen of the gods – marriage</a:t>
                      </a:r>
                      <a:endParaRPr lang="en-US" dirty="0"/>
                    </a:p>
                  </a:txBody>
                  <a:tcPr/>
                </a:tc>
              </a:tr>
              <a:tr h="370840">
                <a:tc>
                  <a:txBody>
                    <a:bodyPr/>
                    <a:lstStyle/>
                    <a:p>
                      <a:r>
                        <a:rPr lang="en-US" dirty="0" smtClean="0"/>
                        <a:t>Venus</a:t>
                      </a:r>
                      <a:endParaRPr lang="en-US" dirty="0"/>
                    </a:p>
                  </a:txBody>
                  <a:tcPr/>
                </a:tc>
                <a:tc>
                  <a:txBody>
                    <a:bodyPr/>
                    <a:lstStyle/>
                    <a:p>
                      <a:r>
                        <a:rPr lang="en-US" dirty="0" smtClean="0"/>
                        <a:t>Aphrodite</a:t>
                      </a:r>
                      <a:endParaRPr lang="en-US" dirty="0"/>
                    </a:p>
                  </a:txBody>
                  <a:tcPr/>
                </a:tc>
                <a:tc>
                  <a:txBody>
                    <a:bodyPr/>
                    <a:lstStyle/>
                    <a:p>
                      <a:r>
                        <a:rPr lang="en-US" dirty="0" smtClean="0"/>
                        <a:t>Goddess of beauty</a:t>
                      </a:r>
                      <a:endParaRPr lang="en-US" dirty="0"/>
                    </a:p>
                  </a:txBody>
                  <a:tcPr/>
                </a:tc>
              </a:tr>
              <a:tr h="370840">
                <a:tc>
                  <a:txBody>
                    <a:bodyPr/>
                    <a:lstStyle/>
                    <a:p>
                      <a:r>
                        <a:rPr lang="en-US" dirty="0" smtClean="0"/>
                        <a:t>Mars</a:t>
                      </a:r>
                      <a:endParaRPr lang="en-US" dirty="0"/>
                    </a:p>
                  </a:txBody>
                  <a:tcPr/>
                </a:tc>
                <a:tc>
                  <a:txBody>
                    <a:bodyPr/>
                    <a:lstStyle/>
                    <a:p>
                      <a:r>
                        <a:rPr lang="en-US" dirty="0" smtClean="0"/>
                        <a:t>Ares</a:t>
                      </a:r>
                      <a:endParaRPr lang="en-US" dirty="0"/>
                    </a:p>
                  </a:txBody>
                  <a:tcPr/>
                </a:tc>
                <a:tc>
                  <a:txBody>
                    <a:bodyPr/>
                    <a:lstStyle/>
                    <a:p>
                      <a:r>
                        <a:rPr lang="en-US" dirty="0" smtClean="0"/>
                        <a:t>God of war</a:t>
                      </a:r>
                      <a:endParaRPr lang="en-US" dirty="0"/>
                    </a:p>
                  </a:txBody>
                  <a:tcPr/>
                </a:tc>
              </a:tr>
              <a:tr h="370840">
                <a:tc>
                  <a:txBody>
                    <a:bodyPr/>
                    <a:lstStyle/>
                    <a:p>
                      <a:r>
                        <a:rPr lang="en-US" dirty="0" smtClean="0"/>
                        <a:t>Apollo</a:t>
                      </a:r>
                      <a:endParaRPr lang="en-US" dirty="0"/>
                    </a:p>
                  </a:txBody>
                  <a:tcPr/>
                </a:tc>
                <a:tc>
                  <a:txBody>
                    <a:bodyPr/>
                    <a:lstStyle/>
                    <a:p>
                      <a:r>
                        <a:rPr lang="en-US" dirty="0" smtClean="0"/>
                        <a:t>Apollo</a:t>
                      </a:r>
                      <a:endParaRPr lang="en-US" dirty="0"/>
                    </a:p>
                  </a:txBody>
                  <a:tcPr/>
                </a:tc>
                <a:tc>
                  <a:txBody>
                    <a:bodyPr/>
                    <a:lstStyle/>
                    <a:p>
                      <a:r>
                        <a:rPr lang="en-US" dirty="0" smtClean="0"/>
                        <a:t>God of poetry, music, sun</a:t>
                      </a:r>
                      <a:endParaRPr lang="en-US" dirty="0"/>
                    </a:p>
                  </a:txBody>
                  <a:tcPr/>
                </a:tc>
              </a:tr>
              <a:tr h="370840">
                <a:tc>
                  <a:txBody>
                    <a:bodyPr/>
                    <a:lstStyle/>
                    <a:p>
                      <a:r>
                        <a:rPr lang="en-US" dirty="0" smtClean="0"/>
                        <a:t>Neptune</a:t>
                      </a:r>
                      <a:endParaRPr lang="en-US" dirty="0"/>
                    </a:p>
                  </a:txBody>
                  <a:tcPr/>
                </a:tc>
                <a:tc>
                  <a:txBody>
                    <a:bodyPr/>
                    <a:lstStyle/>
                    <a:p>
                      <a:r>
                        <a:rPr lang="en-US" dirty="0" smtClean="0"/>
                        <a:t>Poseidon</a:t>
                      </a:r>
                      <a:endParaRPr lang="en-US" dirty="0"/>
                    </a:p>
                  </a:txBody>
                  <a:tcPr/>
                </a:tc>
                <a:tc>
                  <a:txBody>
                    <a:bodyPr/>
                    <a:lstStyle/>
                    <a:p>
                      <a:r>
                        <a:rPr lang="en-US" dirty="0" smtClean="0"/>
                        <a:t>God</a:t>
                      </a:r>
                      <a:r>
                        <a:rPr lang="en-US" baseline="0" dirty="0" smtClean="0"/>
                        <a:t> of the sea</a:t>
                      </a:r>
                      <a:endParaRPr lang="en-US" dirty="0"/>
                    </a:p>
                  </a:txBody>
                  <a:tcPr/>
                </a:tc>
              </a:tr>
              <a:tr h="370840">
                <a:tc>
                  <a:txBody>
                    <a:bodyPr/>
                    <a:lstStyle/>
                    <a:p>
                      <a:r>
                        <a:rPr lang="en-US" dirty="0" smtClean="0"/>
                        <a:t>Pluto</a:t>
                      </a:r>
                      <a:endParaRPr lang="en-US" dirty="0"/>
                    </a:p>
                  </a:txBody>
                  <a:tcPr/>
                </a:tc>
                <a:tc>
                  <a:txBody>
                    <a:bodyPr/>
                    <a:lstStyle/>
                    <a:p>
                      <a:r>
                        <a:rPr lang="en-US" dirty="0" smtClean="0"/>
                        <a:t>Hades</a:t>
                      </a:r>
                      <a:endParaRPr lang="en-US" dirty="0"/>
                    </a:p>
                  </a:txBody>
                  <a:tcPr/>
                </a:tc>
                <a:tc>
                  <a:txBody>
                    <a:bodyPr/>
                    <a:lstStyle/>
                    <a:p>
                      <a:r>
                        <a:rPr lang="en-US" dirty="0" smtClean="0"/>
                        <a:t>Go</a:t>
                      </a:r>
                      <a:r>
                        <a:rPr lang="en-US" baseline="0" dirty="0" smtClean="0"/>
                        <a:t>d of the underworld</a:t>
                      </a:r>
                      <a:endParaRPr lang="en-US" dirty="0"/>
                    </a:p>
                  </a:txBody>
                  <a:tcPr/>
                </a:tc>
              </a:tr>
              <a:tr h="370840">
                <a:tc>
                  <a:txBody>
                    <a:bodyPr/>
                    <a:lstStyle/>
                    <a:p>
                      <a:r>
                        <a:rPr lang="en-US" dirty="0" smtClean="0"/>
                        <a:t>Mercury</a:t>
                      </a:r>
                      <a:endParaRPr lang="en-US" dirty="0"/>
                    </a:p>
                  </a:txBody>
                  <a:tcPr/>
                </a:tc>
                <a:tc>
                  <a:txBody>
                    <a:bodyPr/>
                    <a:lstStyle/>
                    <a:p>
                      <a:r>
                        <a:rPr lang="en-US" dirty="0" smtClean="0"/>
                        <a:t>Hermes</a:t>
                      </a:r>
                      <a:endParaRPr lang="en-US" dirty="0"/>
                    </a:p>
                  </a:txBody>
                  <a:tcPr/>
                </a:tc>
                <a:tc>
                  <a:txBody>
                    <a:bodyPr/>
                    <a:lstStyle/>
                    <a:p>
                      <a:r>
                        <a:rPr lang="en-US" dirty="0" smtClean="0"/>
                        <a:t>Messenger</a:t>
                      </a:r>
                      <a:r>
                        <a:rPr lang="en-US" baseline="0" dirty="0" smtClean="0"/>
                        <a:t> of the gods</a:t>
                      </a:r>
                      <a:endParaRPr lang="en-US" dirty="0"/>
                    </a:p>
                  </a:txBody>
                  <a:tcPr/>
                </a:tc>
              </a:tr>
              <a:tr h="370840">
                <a:tc>
                  <a:txBody>
                    <a:bodyPr/>
                    <a:lstStyle/>
                    <a:p>
                      <a:r>
                        <a:rPr lang="en-US" dirty="0" smtClean="0"/>
                        <a:t>Diana</a:t>
                      </a:r>
                      <a:endParaRPr lang="en-US" dirty="0"/>
                    </a:p>
                  </a:txBody>
                  <a:tcPr/>
                </a:tc>
                <a:tc>
                  <a:txBody>
                    <a:bodyPr/>
                    <a:lstStyle/>
                    <a:p>
                      <a:r>
                        <a:rPr lang="en-US" dirty="0" smtClean="0"/>
                        <a:t>Artemis</a:t>
                      </a:r>
                      <a:endParaRPr lang="en-US" dirty="0"/>
                    </a:p>
                  </a:txBody>
                  <a:tcPr/>
                </a:tc>
                <a:tc>
                  <a:txBody>
                    <a:bodyPr/>
                    <a:lstStyle/>
                    <a:p>
                      <a:r>
                        <a:rPr lang="en-US" dirty="0" smtClean="0"/>
                        <a:t>Goddess of hunting</a:t>
                      </a:r>
                    </a:p>
                  </a:txBody>
                  <a:tcPr/>
                </a:tc>
              </a:tr>
              <a:tr h="370840">
                <a:tc>
                  <a:txBody>
                    <a:bodyPr/>
                    <a:lstStyle/>
                    <a:p>
                      <a:r>
                        <a:rPr lang="en-US" dirty="0" smtClean="0"/>
                        <a:t>Minerva</a:t>
                      </a:r>
                      <a:endParaRPr lang="en-US" dirty="0"/>
                    </a:p>
                  </a:txBody>
                  <a:tcPr/>
                </a:tc>
                <a:tc>
                  <a:txBody>
                    <a:bodyPr/>
                    <a:lstStyle/>
                    <a:p>
                      <a:r>
                        <a:rPr lang="en-US" dirty="0" smtClean="0"/>
                        <a:t>Athena</a:t>
                      </a:r>
                      <a:endParaRPr lang="en-US" dirty="0"/>
                    </a:p>
                  </a:txBody>
                  <a:tcPr/>
                </a:tc>
                <a:tc>
                  <a:txBody>
                    <a:bodyPr/>
                    <a:lstStyle/>
                    <a:p>
                      <a:r>
                        <a:rPr lang="en-US" dirty="0" smtClean="0"/>
                        <a:t>Goddess of wisdom</a:t>
                      </a:r>
                      <a:endParaRPr lang="en-US" dirty="0"/>
                    </a:p>
                  </a:txBody>
                  <a:tcPr/>
                </a:tc>
              </a:tr>
              <a:tr h="370840">
                <a:tc>
                  <a:txBody>
                    <a:bodyPr/>
                    <a:lstStyle/>
                    <a:p>
                      <a:r>
                        <a:rPr lang="en-US" dirty="0" smtClean="0"/>
                        <a:t>Vulcan</a:t>
                      </a:r>
                      <a:endParaRPr lang="en-US" dirty="0"/>
                    </a:p>
                  </a:txBody>
                  <a:tcPr/>
                </a:tc>
                <a:tc>
                  <a:txBody>
                    <a:bodyPr/>
                    <a:lstStyle/>
                    <a:p>
                      <a:r>
                        <a:rPr lang="en-US" dirty="0" smtClean="0"/>
                        <a:t>Hephaestus</a:t>
                      </a:r>
                      <a:endParaRPr lang="en-US" dirty="0"/>
                    </a:p>
                  </a:txBody>
                  <a:tcPr/>
                </a:tc>
                <a:tc>
                  <a:txBody>
                    <a:bodyPr/>
                    <a:lstStyle/>
                    <a:p>
                      <a:r>
                        <a:rPr lang="en-US" dirty="0" smtClean="0"/>
                        <a:t>God</a:t>
                      </a:r>
                      <a:r>
                        <a:rPr lang="en-US" baseline="0" dirty="0" smtClean="0"/>
                        <a:t> of blacksmiths</a:t>
                      </a:r>
                      <a:endParaRPr lang="en-US" dirty="0"/>
                    </a:p>
                  </a:txBody>
                  <a:tcPr/>
                </a:tc>
              </a:tr>
              <a:tr h="370840">
                <a:tc>
                  <a:txBody>
                    <a:bodyPr/>
                    <a:lstStyle/>
                    <a:p>
                      <a:r>
                        <a:rPr lang="en-US" dirty="0" smtClean="0"/>
                        <a:t>Ceres</a:t>
                      </a:r>
                      <a:endParaRPr lang="en-US" dirty="0"/>
                    </a:p>
                  </a:txBody>
                  <a:tcPr/>
                </a:tc>
                <a:tc>
                  <a:txBody>
                    <a:bodyPr/>
                    <a:lstStyle/>
                    <a:p>
                      <a:r>
                        <a:rPr lang="en-US" dirty="0" smtClean="0"/>
                        <a:t>Demeter</a:t>
                      </a:r>
                      <a:endParaRPr lang="en-US" dirty="0"/>
                    </a:p>
                  </a:txBody>
                  <a:tcPr/>
                </a:tc>
                <a:tc>
                  <a:txBody>
                    <a:bodyPr/>
                    <a:lstStyle/>
                    <a:p>
                      <a:r>
                        <a:rPr lang="en-US" dirty="0" smtClean="0"/>
                        <a:t>Goddess of the harvest, nature</a:t>
                      </a:r>
                      <a:endParaRPr lang="en-US" dirty="0"/>
                    </a:p>
                  </a:txBody>
                  <a:tcPr/>
                </a:tc>
              </a:tr>
            </a:tbl>
          </a:graphicData>
        </a:graphic>
      </p:graphicFrame>
    </p:spTree>
    <p:extLst>
      <p:ext uri="{BB962C8B-B14F-4D97-AF65-F5344CB8AC3E}">
        <p14:creationId xmlns:p14="http://schemas.microsoft.com/office/powerpoint/2010/main" val="300355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solidFill>
                  <a:srgbClr val="5F5F5F"/>
                </a:solidFill>
              </a:rPr>
              <a:t>5,000,000 km</a:t>
            </a:r>
            <a:r>
              <a:rPr lang="en-US" baseline="30000" dirty="0" smtClean="0">
                <a:solidFill>
                  <a:srgbClr val="5F5F5F"/>
                </a:solidFill>
              </a:rPr>
              <a:t>2</a:t>
            </a:r>
            <a:r>
              <a:rPr lang="en-US" dirty="0">
                <a:solidFill>
                  <a:srgbClr val="5F5F5F"/>
                </a:solidFill>
              </a:rPr>
              <a:t> </a:t>
            </a:r>
            <a:r>
              <a:rPr lang="en-US" dirty="0" smtClean="0">
                <a:solidFill>
                  <a:srgbClr val="5F5F5F"/>
                </a:solidFill>
              </a:rPr>
              <a:t>(1,930,511 </a:t>
            </a:r>
            <a:r>
              <a:rPr lang="en-US" dirty="0" err="1" smtClean="0">
                <a:solidFill>
                  <a:srgbClr val="5F5F5F"/>
                </a:solidFill>
              </a:rPr>
              <a:t>sq</a:t>
            </a:r>
            <a:r>
              <a:rPr lang="en-US" dirty="0" smtClean="0">
                <a:solidFill>
                  <a:srgbClr val="5F5F5F"/>
                </a:solidFill>
              </a:rPr>
              <a:t> mi)</a:t>
            </a:r>
          </a:p>
          <a:p>
            <a:r>
              <a:rPr lang="en-US" dirty="0" smtClean="0">
                <a:solidFill>
                  <a:srgbClr val="5F5F5F"/>
                </a:solidFill>
              </a:rPr>
              <a:t>Legacy</a:t>
            </a:r>
          </a:p>
          <a:p>
            <a:pPr lvl="1"/>
            <a:r>
              <a:rPr lang="en-US" dirty="0" smtClean="0">
                <a:solidFill>
                  <a:srgbClr val="5F5F5F"/>
                </a:solidFill>
              </a:rPr>
              <a:t>Latin</a:t>
            </a:r>
          </a:p>
          <a:p>
            <a:pPr lvl="1"/>
            <a:r>
              <a:rPr lang="en-US" dirty="0" smtClean="0">
                <a:solidFill>
                  <a:srgbClr val="5F5F5F"/>
                </a:solidFill>
              </a:rPr>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solidFill>
                  <a:srgbClr val="5F5F5F"/>
                </a:solidFill>
              </a:rPr>
              <a:t>The Kings (753-510 BCE)</a:t>
            </a:r>
          </a:p>
          <a:p>
            <a:endParaRPr lang="en-US" sz="2000" dirty="0" smtClean="0">
              <a:solidFill>
                <a:srgbClr val="5F5F5F"/>
              </a:solidFill>
            </a:endParaRPr>
          </a:p>
          <a:p>
            <a:r>
              <a:rPr lang="en-US" sz="2000" dirty="0" smtClean="0">
                <a:solidFill>
                  <a:srgbClr val="5F5F5F"/>
                </a:solidFill>
              </a:rPr>
              <a:t>The Republic (510-27 BCE)</a:t>
            </a:r>
          </a:p>
          <a:p>
            <a:endParaRPr lang="en-US" sz="2000" dirty="0" smtClean="0">
              <a:solidFill>
                <a:srgbClr val="5F5F5F"/>
              </a:solidFill>
            </a:endParaRPr>
          </a:p>
          <a:p>
            <a:r>
              <a:rPr lang="en-US" sz="2000" dirty="0" smtClean="0">
                <a:solidFill>
                  <a:srgbClr val="5F5F5F"/>
                </a:solidFill>
              </a:rPr>
              <a:t>The Empire (27 BCE – 476 CE)</a:t>
            </a:r>
          </a:p>
        </p:txBody>
      </p:sp>
    </p:spTree>
    <p:extLst>
      <p:ext uri="{BB962C8B-B14F-4D97-AF65-F5344CB8AC3E}">
        <p14:creationId xmlns:p14="http://schemas.microsoft.com/office/powerpoint/2010/main" val="513188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aeneid</a:t>
            </a:r>
            <a:endParaRPr lang="en-US" dirty="0"/>
          </a:p>
        </p:txBody>
      </p:sp>
      <p:sp>
        <p:nvSpPr>
          <p:cNvPr id="3" name="Content Placeholder 2"/>
          <p:cNvSpPr>
            <a:spLocks noGrp="1"/>
          </p:cNvSpPr>
          <p:nvPr>
            <p:ph idx="1"/>
          </p:nvPr>
        </p:nvSpPr>
        <p:spPr/>
        <p:txBody>
          <a:bodyPr/>
          <a:lstStyle/>
          <a:p>
            <a:r>
              <a:rPr lang="en-US" i="1" dirty="0" smtClean="0"/>
              <a:t>Aeneid</a:t>
            </a:r>
            <a:endParaRPr lang="en-US" dirty="0" smtClean="0"/>
          </a:p>
          <a:p>
            <a:pPr lvl="1"/>
            <a:r>
              <a:rPr lang="en-US" dirty="0"/>
              <a:t>Written by Virgil between 29 and 19 BCE (early Empire)</a:t>
            </a:r>
          </a:p>
          <a:p>
            <a:pPr lvl="1"/>
            <a:r>
              <a:rPr lang="en-US" dirty="0">
                <a:solidFill>
                  <a:srgbClr val="5F5F5F"/>
                </a:solidFill>
              </a:rPr>
              <a:t>Aeneas, a Trojan prince whose descendants were the Romans</a:t>
            </a:r>
          </a:p>
          <a:p>
            <a:pPr lvl="1"/>
            <a:r>
              <a:rPr lang="en-US" dirty="0" smtClean="0">
                <a:solidFill>
                  <a:srgbClr val="5F5F5F"/>
                </a:solidFill>
              </a:rPr>
              <a:t>Like </a:t>
            </a:r>
            <a:r>
              <a:rPr lang="en-US" dirty="0">
                <a:solidFill>
                  <a:srgbClr val="5F5F5F"/>
                </a:solidFill>
              </a:rPr>
              <a:t>Homer’s </a:t>
            </a:r>
            <a:r>
              <a:rPr lang="en-US" i="1" dirty="0">
                <a:solidFill>
                  <a:srgbClr val="5F5F5F"/>
                </a:solidFill>
              </a:rPr>
              <a:t>Iliad</a:t>
            </a:r>
            <a:r>
              <a:rPr lang="en-US" dirty="0">
                <a:solidFill>
                  <a:srgbClr val="5F5F5F"/>
                </a:solidFill>
              </a:rPr>
              <a:t> and </a:t>
            </a:r>
            <a:r>
              <a:rPr lang="en-US" i="1" dirty="0">
                <a:solidFill>
                  <a:srgbClr val="5F5F5F"/>
                </a:solidFill>
              </a:rPr>
              <a:t>Odyssey</a:t>
            </a:r>
          </a:p>
          <a:p>
            <a:pPr lvl="1"/>
            <a:r>
              <a:rPr lang="en-US" dirty="0">
                <a:solidFill>
                  <a:srgbClr val="5F5F5F"/>
                </a:solidFill>
              </a:rPr>
              <a:t>12 books</a:t>
            </a:r>
          </a:p>
          <a:p>
            <a:pPr lvl="2"/>
            <a:r>
              <a:rPr lang="en-US" dirty="0">
                <a:solidFill>
                  <a:srgbClr val="5F5F5F"/>
                </a:solidFill>
              </a:rPr>
              <a:t>1-6 Journey to Italy</a:t>
            </a:r>
          </a:p>
          <a:p>
            <a:pPr lvl="2"/>
            <a:r>
              <a:rPr lang="en-US" dirty="0">
                <a:solidFill>
                  <a:srgbClr val="5F5F5F"/>
                </a:solidFill>
              </a:rPr>
              <a:t>7-12 War in </a:t>
            </a:r>
            <a:r>
              <a:rPr lang="en-US" dirty="0" smtClean="0">
                <a:solidFill>
                  <a:srgbClr val="5F5F5F"/>
                </a:solidFill>
              </a:rPr>
              <a:t>Italy</a:t>
            </a:r>
            <a:endParaRPr lang="en-US" dirty="0">
              <a:solidFill>
                <a:srgbClr val="5F5F5F"/>
              </a:solidFill>
            </a:endParaRPr>
          </a:p>
        </p:txBody>
      </p:sp>
      <p:pic>
        <p:nvPicPr>
          <p:cNvPr id="4" name="Picture 2" descr="http://ecx.images-amazon.com/images/I/51zD1tGOj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22" y="746311"/>
            <a:ext cx="3401172" cy="557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4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aeneid</a:t>
            </a:r>
            <a:endParaRPr lang="en-US" dirty="0"/>
          </a:p>
        </p:txBody>
      </p:sp>
      <p:sp>
        <p:nvSpPr>
          <p:cNvPr id="3" name="Content Placeholder 2"/>
          <p:cNvSpPr>
            <a:spLocks noGrp="1"/>
          </p:cNvSpPr>
          <p:nvPr>
            <p:ph idx="1"/>
          </p:nvPr>
        </p:nvSpPr>
        <p:spPr/>
        <p:txBody>
          <a:bodyPr/>
          <a:lstStyle/>
          <a:p>
            <a:r>
              <a:rPr lang="en-US" i="1" dirty="0" smtClean="0"/>
              <a:t>Aeneid</a:t>
            </a:r>
            <a:endParaRPr lang="en-US" dirty="0" smtClean="0"/>
          </a:p>
          <a:p>
            <a:pPr lvl="1"/>
            <a:r>
              <a:rPr lang="en-US" dirty="0"/>
              <a:t>Written by Virgil between 29 and 19 BCE (early Empire)</a:t>
            </a:r>
          </a:p>
          <a:p>
            <a:pPr lvl="1"/>
            <a:r>
              <a:rPr lang="en-US" dirty="0"/>
              <a:t>Aeneas, a Trojan prince whose descendants were the Romans</a:t>
            </a:r>
          </a:p>
          <a:p>
            <a:pPr lvl="1"/>
            <a:r>
              <a:rPr lang="en-US" dirty="0" smtClean="0">
                <a:solidFill>
                  <a:srgbClr val="5F5F5F"/>
                </a:solidFill>
              </a:rPr>
              <a:t>Like </a:t>
            </a:r>
            <a:r>
              <a:rPr lang="en-US" dirty="0">
                <a:solidFill>
                  <a:srgbClr val="5F5F5F"/>
                </a:solidFill>
              </a:rPr>
              <a:t>Homer’s </a:t>
            </a:r>
            <a:r>
              <a:rPr lang="en-US" i="1" dirty="0">
                <a:solidFill>
                  <a:srgbClr val="5F5F5F"/>
                </a:solidFill>
              </a:rPr>
              <a:t>Iliad</a:t>
            </a:r>
            <a:r>
              <a:rPr lang="en-US" dirty="0">
                <a:solidFill>
                  <a:srgbClr val="5F5F5F"/>
                </a:solidFill>
              </a:rPr>
              <a:t> and </a:t>
            </a:r>
            <a:r>
              <a:rPr lang="en-US" i="1" dirty="0">
                <a:solidFill>
                  <a:srgbClr val="5F5F5F"/>
                </a:solidFill>
              </a:rPr>
              <a:t>Odyssey</a:t>
            </a:r>
          </a:p>
          <a:p>
            <a:pPr lvl="1"/>
            <a:r>
              <a:rPr lang="en-US" dirty="0">
                <a:solidFill>
                  <a:srgbClr val="5F5F5F"/>
                </a:solidFill>
              </a:rPr>
              <a:t>12 books</a:t>
            </a:r>
          </a:p>
          <a:p>
            <a:pPr lvl="2"/>
            <a:r>
              <a:rPr lang="en-US" dirty="0">
                <a:solidFill>
                  <a:srgbClr val="5F5F5F"/>
                </a:solidFill>
              </a:rPr>
              <a:t>1-6 Journey to Italy</a:t>
            </a:r>
          </a:p>
          <a:p>
            <a:pPr lvl="2"/>
            <a:r>
              <a:rPr lang="en-US" dirty="0">
                <a:solidFill>
                  <a:srgbClr val="5F5F5F"/>
                </a:solidFill>
              </a:rPr>
              <a:t>7-12 War in </a:t>
            </a:r>
            <a:r>
              <a:rPr lang="en-US" dirty="0" smtClean="0">
                <a:solidFill>
                  <a:srgbClr val="5F5F5F"/>
                </a:solidFill>
              </a:rPr>
              <a:t>Italy</a:t>
            </a:r>
            <a:endParaRPr lang="en-US" dirty="0">
              <a:solidFill>
                <a:srgbClr val="5F5F5F"/>
              </a:solidFill>
            </a:endParaRPr>
          </a:p>
        </p:txBody>
      </p:sp>
      <p:pic>
        <p:nvPicPr>
          <p:cNvPr id="4" name="Picture 2" descr="http://ecx.images-amazon.com/images/I/51zD1tGOj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22" y="746311"/>
            <a:ext cx="3401172" cy="557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15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aeneid</a:t>
            </a:r>
            <a:endParaRPr lang="en-US" dirty="0"/>
          </a:p>
        </p:txBody>
      </p:sp>
      <p:sp>
        <p:nvSpPr>
          <p:cNvPr id="3" name="Content Placeholder 2"/>
          <p:cNvSpPr>
            <a:spLocks noGrp="1"/>
          </p:cNvSpPr>
          <p:nvPr>
            <p:ph idx="1"/>
          </p:nvPr>
        </p:nvSpPr>
        <p:spPr/>
        <p:txBody>
          <a:bodyPr/>
          <a:lstStyle/>
          <a:p>
            <a:r>
              <a:rPr lang="en-US" i="1" dirty="0" smtClean="0"/>
              <a:t>Aeneid</a:t>
            </a:r>
            <a:endParaRPr lang="en-US" dirty="0" smtClean="0"/>
          </a:p>
          <a:p>
            <a:pPr lvl="1"/>
            <a:r>
              <a:rPr lang="en-US" dirty="0"/>
              <a:t>Written by Virgil between 29 and 19 BCE (early Empire)</a:t>
            </a:r>
          </a:p>
          <a:p>
            <a:pPr lvl="1"/>
            <a:r>
              <a:rPr lang="en-US" dirty="0"/>
              <a:t>Aeneas, a Trojan prince whose descendants were the Romans</a:t>
            </a:r>
          </a:p>
          <a:p>
            <a:pPr lvl="1"/>
            <a:r>
              <a:rPr lang="en-US" dirty="0" smtClean="0"/>
              <a:t>Like </a:t>
            </a:r>
            <a:r>
              <a:rPr lang="en-US" dirty="0"/>
              <a:t>Homer’s </a:t>
            </a:r>
            <a:r>
              <a:rPr lang="en-US" i="1" dirty="0"/>
              <a:t>Iliad</a:t>
            </a:r>
            <a:r>
              <a:rPr lang="en-US" dirty="0"/>
              <a:t> and </a:t>
            </a:r>
            <a:r>
              <a:rPr lang="en-US" i="1" dirty="0"/>
              <a:t>Odyssey</a:t>
            </a:r>
          </a:p>
          <a:p>
            <a:pPr lvl="1"/>
            <a:r>
              <a:rPr lang="en-US" dirty="0">
                <a:solidFill>
                  <a:srgbClr val="5F5F5F"/>
                </a:solidFill>
              </a:rPr>
              <a:t>12 books</a:t>
            </a:r>
          </a:p>
          <a:p>
            <a:pPr lvl="2"/>
            <a:r>
              <a:rPr lang="en-US" dirty="0">
                <a:solidFill>
                  <a:srgbClr val="5F5F5F"/>
                </a:solidFill>
              </a:rPr>
              <a:t>1-6 Journey to Italy</a:t>
            </a:r>
          </a:p>
          <a:p>
            <a:pPr lvl="2"/>
            <a:r>
              <a:rPr lang="en-US" dirty="0">
                <a:solidFill>
                  <a:srgbClr val="5F5F5F"/>
                </a:solidFill>
              </a:rPr>
              <a:t>7-12 War in </a:t>
            </a:r>
            <a:r>
              <a:rPr lang="en-US" dirty="0" smtClean="0">
                <a:solidFill>
                  <a:srgbClr val="5F5F5F"/>
                </a:solidFill>
              </a:rPr>
              <a:t>Italy</a:t>
            </a:r>
            <a:endParaRPr lang="en-US" dirty="0">
              <a:solidFill>
                <a:srgbClr val="5F5F5F"/>
              </a:solidFill>
            </a:endParaRPr>
          </a:p>
        </p:txBody>
      </p:sp>
      <p:pic>
        <p:nvPicPr>
          <p:cNvPr id="4" name="Picture 2" descr="http://ecx.images-amazon.com/images/I/51zD1tGOj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22" y="746311"/>
            <a:ext cx="3401172" cy="557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67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aeneid</a:t>
            </a:r>
            <a:endParaRPr lang="en-US" dirty="0"/>
          </a:p>
        </p:txBody>
      </p:sp>
      <p:sp>
        <p:nvSpPr>
          <p:cNvPr id="3" name="Content Placeholder 2"/>
          <p:cNvSpPr>
            <a:spLocks noGrp="1"/>
          </p:cNvSpPr>
          <p:nvPr>
            <p:ph idx="1"/>
          </p:nvPr>
        </p:nvSpPr>
        <p:spPr/>
        <p:txBody>
          <a:bodyPr/>
          <a:lstStyle/>
          <a:p>
            <a:r>
              <a:rPr lang="en-US" i="1" dirty="0" smtClean="0"/>
              <a:t>Aeneid</a:t>
            </a:r>
            <a:endParaRPr lang="en-US" dirty="0" smtClean="0"/>
          </a:p>
          <a:p>
            <a:pPr lvl="1"/>
            <a:r>
              <a:rPr lang="en-US" dirty="0"/>
              <a:t>Written by Virgil between 29 and 19 BCE (early Empire)</a:t>
            </a:r>
          </a:p>
          <a:p>
            <a:pPr lvl="1"/>
            <a:r>
              <a:rPr lang="en-US" dirty="0"/>
              <a:t>Aeneas, a Trojan prince whose descendants were the Romans</a:t>
            </a:r>
          </a:p>
          <a:p>
            <a:pPr lvl="1"/>
            <a:r>
              <a:rPr lang="en-US" dirty="0" smtClean="0"/>
              <a:t>Like </a:t>
            </a:r>
            <a:r>
              <a:rPr lang="en-US" dirty="0"/>
              <a:t>Homer’s </a:t>
            </a:r>
            <a:r>
              <a:rPr lang="en-US" i="1" dirty="0"/>
              <a:t>Iliad</a:t>
            </a:r>
            <a:r>
              <a:rPr lang="en-US" dirty="0"/>
              <a:t> and </a:t>
            </a:r>
            <a:r>
              <a:rPr lang="en-US" i="1" dirty="0"/>
              <a:t>Odyssey</a:t>
            </a:r>
          </a:p>
          <a:p>
            <a:pPr lvl="1"/>
            <a:r>
              <a:rPr lang="en-US" dirty="0"/>
              <a:t>12 books</a:t>
            </a:r>
          </a:p>
          <a:p>
            <a:pPr lvl="2"/>
            <a:r>
              <a:rPr lang="en-US" dirty="0"/>
              <a:t>1-6 Journey to Italy</a:t>
            </a:r>
          </a:p>
          <a:p>
            <a:pPr lvl="2"/>
            <a:r>
              <a:rPr lang="en-US" dirty="0"/>
              <a:t>7-12 War in </a:t>
            </a:r>
            <a:r>
              <a:rPr lang="en-US" dirty="0" smtClean="0"/>
              <a:t>Italy</a:t>
            </a:r>
            <a:endParaRPr lang="en-US" dirty="0"/>
          </a:p>
        </p:txBody>
      </p:sp>
      <p:pic>
        <p:nvPicPr>
          <p:cNvPr id="4" name="Picture 2" descr="http://ecx.images-amazon.com/images/I/51zD1tGOj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22" y="746311"/>
            <a:ext cx="3401172" cy="557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25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678341"/>
              </p:ext>
            </p:extLst>
          </p:nvPr>
        </p:nvGraphicFramePr>
        <p:xfrm>
          <a:off x="914400" y="2095500"/>
          <a:ext cx="10353676" cy="4582160"/>
        </p:xfrm>
        <a:graphic>
          <a:graphicData uri="http://schemas.openxmlformats.org/drawingml/2006/table">
            <a:tbl>
              <a:tblPr firstRow="1" bandRow="1">
                <a:tableStyleId>{69012ECD-51FC-41F1-AA8D-1B2483CD663E}</a:tableStyleId>
              </a:tblPr>
              <a:tblGrid>
                <a:gridCol w="5176838"/>
                <a:gridCol w="5176838"/>
              </a:tblGrid>
              <a:tr h="370840">
                <a:tc>
                  <a:txBody>
                    <a:bodyPr/>
                    <a:lstStyle/>
                    <a:p>
                      <a:r>
                        <a:rPr lang="en-US" dirty="0" smtClean="0"/>
                        <a:t>Latin</a:t>
                      </a:r>
                      <a:endParaRPr lang="en-US" dirty="0"/>
                    </a:p>
                  </a:txBody>
                  <a:tcPr/>
                </a:tc>
                <a:tc>
                  <a:txBody>
                    <a:bodyPr/>
                    <a:lstStyle/>
                    <a:p>
                      <a:r>
                        <a:rPr lang="en-US" dirty="0" smtClean="0"/>
                        <a:t>English</a:t>
                      </a:r>
                      <a:endParaRPr lang="en-US" dirty="0"/>
                    </a:p>
                  </a:txBody>
                  <a:tcPr/>
                </a:tc>
              </a:tr>
              <a:tr h="370840">
                <a:tc>
                  <a:txBody>
                    <a:bodyPr/>
                    <a:lstStyle/>
                    <a:p>
                      <a:r>
                        <a:rPr lang="en-US" dirty="0" err="1" smtClean="0"/>
                        <a:t>Arma</a:t>
                      </a:r>
                      <a:r>
                        <a:rPr lang="en-US" baseline="0" dirty="0" smtClean="0"/>
                        <a:t> </a:t>
                      </a:r>
                      <a:r>
                        <a:rPr lang="en-US" baseline="0" dirty="0" err="1" smtClean="0"/>
                        <a:t>virumque</a:t>
                      </a:r>
                      <a:r>
                        <a:rPr lang="en-US" baseline="0" dirty="0" smtClean="0"/>
                        <a:t> </a:t>
                      </a:r>
                      <a:r>
                        <a:rPr lang="en-US" baseline="0" dirty="0" err="1" smtClean="0"/>
                        <a:t>cano</a:t>
                      </a:r>
                      <a:r>
                        <a:rPr lang="en-US" baseline="0" dirty="0" smtClean="0"/>
                        <a:t> </a:t>
                      </a:r>
                      <a:r>
                        <a:rPr lang="en-US" baseline="0" dirty="0" err="1" smtClean="0"/>
                        <a:t>Troiae</a:t>
                      </a:r>
                      <a:r>
                        <a:rPr lang="en-US" baseline="0" dirty="0" smtClean="0"/>
                        <a:t> qui primus ab </a:t>
                      </a:r>
                      <a:r>
                        <a:rPr lang="en-US" baseline="0" dirty="0" err="1" smtClean="0"/>
                        <a:t>oris</a:t>
                      </a:r>
                      <a:endParaRPr lang="en-US" baseline="0" dirty="0" smtClean="0"/>
                    </a:p>
                    <a:p>
                      <a:endParaRPr lang="en-US" dirty="0"/>
                    </a:p>
                  </a:txBody>
                  <a:tcPr/>
                </a:tc>
                <a:tc>
                  <a:txBody>
                    <a:bodyPr/>
                    <a:lstStyle/>
                    <a:p>
                      <a:endParaRPr lang="en-US"/>
                    </a:p>
                  </a:txBody>
                  <a:tcPr/>
                </a:tc>
              </a:tr>
              <a:tr h="370840">
                <a:tc>
                  <a:txBody>
                    <a:bodyPr/>
                    <a:lstStyle/>
                    <a:p>
                      <a:r>
                        <a:rPr lang="en-US" dirty="0" err="1" smtClean="0"/>
                        <a:t>Italiam</a:t>
                      </a:r>
                      <a:r>
                        <a:rPr lang="en-US" dirty="0" smtClean="0"/>
                        <a:t> </a:t>
                      </a:r>
                      <a:r>
                        <a:rPr lang="en-US" dirty="0" err="1" smtClean="0"/>
                        <a:t>fato</a:t>
                      </a:r>
                      <a:r>
                        <a:rPr lang="en-US" dirty="0" smtClean="0"/>
                        <a:t> </a:t>
                      </a:r>
                      <a:r>
                        <a:rPr lang="en-US" dirty="0" err="1" smtClean="0"/>
                        <a:t>profugus</a:t>
                      </a:r>
                      <a:r>
                        <a:rPr lang="en-US" dirty="0" smtClean="0"/>
                        <a:t> </a:t>
                      </a:r>
                      <a:r>
                        <a:rPr lang="en-US" dirty="0" err="1" smtClean="0"/>
                        <a:t>Lavinia</a:t>
                      </a:r>
                      <a:r>
                        <a:rPr lang="en-US" dirty="0" smtClean="0"/>
                        <a:t> </a:t>
                      </a:r>
                      <a:r>
                        <a:rPr lang="en-US" dirty="0" err="1" smtClean="0"/>
                        <a:t>venit</a:t>
                      </a:r>
                      <a:endParaRPr lang="en-US" dirty="0"/>
                    </a:p>
                  </a:txBody>
                  <a:tcPr/>
                </a:tc>
                <a:tc>
                  <a:txBody>
                    <a:bodyPr/>
                    <a:lstStyle/>
                    <a:p>
                      <a:endParaRPr lang="en-US"/>
                    </a:p>
                  </a:txBody>
                  <a:tcPr/>
                </a:tc>
              </a:tr>
              <a:tr h="370840">
                <a:tc>
                  <a:txBody>
                    <a:bodyPr/>
                    <a:lstStyle/>
                    <a:p>
                      <a:r>
                        <a:rPr lang="en-US" dirty="0" err="1" smtClean="0"/>
                        <a:t>Littora</a:t>
                      </a:r>
                      <a:r>
                        <a:rPr lang="en-US" dirty="0" smtClean="0"/>
                        <a:t>: </a:t>
                      </a:r>
                      <a:r>
                        <a:rPr lang="en-US" dirty="0" err="1" smtClean="0"/>
                        <a:t>multum</a:t>
                      </a:r>
                      <a:r>
                        <a:rPr lang="en-US" dirty="0" smtClean="0"/>
                        <a:t> </a:t>
                      </a:r>
                      <a:r>
                        <a:rPr lang="en-US" dirty="0" err="1" smtClean="0"/>
                        <a:t>ille</a:t>
                      </a:r>
                      <a:r>
                        <a:rPr lang="en-US" dirty="0" smtClean="0"/>
                        <a:t> et </a:t>
                      </a:r>
                      <a:r>
                        <a:rPr lang="en-US" dirty="0" err="1" smtClean="0"/>
                        <a:t>terres</a:t>
                      </a:r>
                      <a:r>
                        <a:rPr lang="en-US" dirty="0" smtClean="0"/>
                        <a:t> </a:t>
                      </a:r>
                      <a:r>
                        <a:rPr lang="en-US" dirty="0" err="1" smtClean="0"/>
                        <a:t>iactatus</a:t>
                      </a:r>
                      <a:r>
                        <a:rPr lang="en-US" baseline="0" dirty="0" smtClean="0"/>
                        <a:t> et alto</a:t>
                      </a:r>
                    </a:p>
                    <a:p>
                      <a:endParaRPr lang="en-US" dirty="0"/>
                    </a:p>
                  </a:txBody>
                  <a:tcPr/>
                </a:tc>
                <a:tc>
                  <a:txBody>
                    <a:bodyPr/>
                    <a:lstStyle/>
                    <a:p>
                      <a:endParaRPr lang="en-US"/>
                    </a:p>
                  </a:txBody>
                  <a:tcPr/>
                </a:tc>
              </a:tr>
              <a:tr h="370840">
                <a:tc>
                  <a:txBody>
                    <a:bodyPr/>
                    <a:lstStyle/>
                    <a:p>
                      <a:r>
                        <a:rPr lang="en-US" dirty="0" smtClean="0"/>
                        <a:t>Vi </a:t>
                      </a:r>
                      <a:r>
                        <a:rPr lang="en-US" dirty="0" err="1" smtClean="0"/>
                        <a:t>superum</a:t>
                      </a:r>
                      <a:r>
                        <a:rPr lang="en-US" dirty="0" smtClean="0"/>
                        <a:t> </a:t>
                      </a:r>
                      <a:r>
                        <a:rPr lang="en-US" dirty="0" err="1" smtClean="0"/>
                        <a:t>saevae</a:t>
                      </a:r>
                      <a:r>
                        <a:rPr lang="en-US" baseline="0" dirty="0" smtClean="0"/>
                        <a:t> </a:t>
                      </a:r>
                      <a:r>
                        <a:rPr lang="en-US" baseline="0" dirty="0" err="1" smtClean="0"/>
                        <a:t>memorem</a:t>
                      </a:r>
                      <a:r>
                        <a:rPr lang="en-US" baseline="0" dirty="0" smtClean="0"/>
                        <a:t> </a:t>
                      </a:r>
                      <a:r>
                        <a:rPr lang="en-US" baseline="0" dirty="0" err="1" smtClean="0"/>
                        <a:t>Iunonis</a:t>
                      </a:r>
                      <a:r>
                        <a:rPr lang="en-US" baseline="0" dirty="0" smtClean="0"/>
                        <a:t> </a:t>
                      </a:r>
                      <a:r>
                        <a:rPr lang="en-US" baseline="0" dirty="0" err="1" smtClean="0"/>
                        <a:t>ob</a:t>
                      </a:r>
                      <a:r>
                        <a:rPr lang="en-US" baseline="0" dirty="0" smtClean="0"/>
                        <a:t> </a:t>
                      </a:r>
                      <a:r>
                        <a:rPr lang="en-US" baseline="0" dirty="0" err="1" smtClean="0"/>
                        <a:t>iram</a:t>
                      </a:r>
                      <a:r>
                        <a:rPr lang="en-US" baseline="0" dirty="0" smtClean="0"/>
                        <a:t>.</a:t>
                      </a:r>
                    </a:p>
                    <a:p>
                      <a:endParaRPr lang="en-US" dirty="0"/>
                    </a:p>
                  </a:txBody>
                  <a:tcPr/>
                </a:tc>
                <a:tc>
                  <a:txBody>
                    <a:bodyPr/>
                    <a:lstStyle/>
                    <a:p>
                      <a:endParaRPr lang="en-US"/>
                    </a:p>
                  </a:txBody>
                  <a:tcPr/>
                </a:tc>
              </a:tr>
              <a:tr h="370840">
                <a:tc>
                  <a:txBody>
                    <a:bodyPr/>
                    <a:lstStyle/>
                    <a:p>
                      <a:r>
                        <a:rPr lang="en-US" dirty="0" err="1" smtClean="0"/>
                        <a:t>Multa</a:t>
                      </a:r>
                      <a:r>
                        <a:rPr lang="en-US" dirty="0" smtClean="0"/>
                        <a:t> </a:t>
                      </a:r>
                      <a:r>
                        <a:rPr lang="en-US" dirty="0" err="1" smtClean="0"/>
                        <a:t>quoque</a:t>
                      </a:r>
                      <a:r>
                        <a:rPr lang="en-US" dirty="0" smtClean="0"/>
                        <a:t> et bello </a:t>
                      </a:r>
                      <a:r>
                        <a:rPr lang="en-US" dirty="0" err="1" smtClean="0"/>
                        <a:t>passus</a:t>
                      </a:r>
                      <a:r>
                        <a:rPr lang="en-US" dirty="0" smtClean="0"/>
                        <a:t> </a:t>
                      </a:r>
                      <a:r>
                        <a:rPr lang="en-US" dirty="0" err="1" smtClean="0"/>
                        <a:t>dum</a:t>
                      </a:r>
                      <a:r>
                        <a:rPr lang="en-US" dirty="0" smtClean="0"/>
                        <a:t> </a:t>
                      </a:r>
                      <a:r>
                        <a:rPr lang="en-US" dirty="0" err="1" smtClean="0"/>
                        <a:t>conderet</a:t>
                      </a:r>
                      <a:r>
                        <a:rPr lang="en-US" baseline="0" dirty="0" smtClean="0"/>
                        <a:t> </a:t>
                      </a:r>
                      <a:r>
                        <a:rPr lang="en-US" baseline="0" dirty="0" err="1" smtClean="0"/>
                        <a:t>urbem</a:t>
                      </a:r>
                      <a:endParaRPr lang="en-US" dirty="0"/>
                    </a:p>
                  </a:txBody>
                  <a:tcPr/>
                </a:tc>
                <a:tc>
                  <a:txBody>
                    <a:bodyPr/>
                    <a:lstStyle/>
                    <a:p>
                      <a:endParaRPr lang="en-US"/>
                    </a:p>
                  </a:txBody>
                  <a:tcPr/>
                </a:tc>
              </a:tr>
              <a:tr h="370840">
                <a:tc>
                  <a:txBody>
                    <a:bodyPr/>
                    <a:lstStyle/>
                    <a:p>
                      <a:r>
                        <a:rPr lang="en-US" dirty="0" err="1" smtClean="0"/>
                        <a:t>Inferretque</a:t>
                      </a:r>
                      <a:r>
                        <a:rPr lang="en-US" dirty="0" smtClean="0"/>
                        <a:t> </a:t>
                      </a:r>
                      <a:r>
                        <a:rPr lang="en-US" dirty="0" err="1" smtClean="0"/>
                        <a:t>deos</a:t>
                      </a:r>
                      <a:r>
                        <a:rPr lang="en-US" dirty="0" smtClean="0"/>
                        <a:t> </a:t>
                      </a:r>
                      <a:r>
                        <a:rPr lang="en-US" dirty="0" err="1" smtClean="0"/>
                        <a:t>Latio</a:t>
                      </a:r>
                      <a:r>
                        <a:rPr lang="en-US" dirty="0" smtClean="0"/>
                        <a:t>: genus </a:t>
                      </a:r>
                      <a:r>
                        <a:rPr lang="en-US" dirty="0" err="1" smtClean="0"/>
                        <a:t>unde</a:t>
                      </a:r>
                      <a:r>
                        <a:rPr lang="en-US" dirty="0" smtClean="0"/>
                        <a:t> </a:t>
                      </a:r>
                      <a:r>
                        <a:rPr lang="en-US" dirty="0" err="1" smtClean="0"/>
                        <a:t>Latinum</a:t>
                      </a:r>
                      <a:endParaRPr lang="en-US" dirty="0" smtClean="0"/>
                    </a:p>
                    <a:p>
                      <a:endParaRPr lang="en-US" dirty="0"/>
                    </a:p>
                  </a:txBody>
                  <a:tcPr/>
                </a:tc>
                <a:tc>
                  <a:txBody>
                    <a:bodyPr/>
                    <a:lstStyle/>
                    <a:p>
                      <a:endParaRPr lang="en-US"/>
                    </a:p>
                  </a:txBody>
                  <a:tcPr/>
                </a:tc>
              </a:tr>
              <a:tr h="370840">
                <a:tc>
                  <a:txBody>
                    <a:bodyPr/>
                    <a:lstStyle/>
                    <a:p>
                      <a:r>
                        <a:rPr lang="en-US" dirty="0" err="1" smtClean="0"/>
                        <a:t>Albanique</a:t>
                      </a:r>
                      <a:r>
                        <a:rPr lang="en-US" dirty="0" smtClean="0"/>
                        <a:t> </a:t>
                      </a:r>
                      <a:r>
                        <a:rPr lang="en-US" dirty="0" err="1" smtClean="0"/>
                        <a:t>patres</a:t>
                      </a:r>
                      <a:r>
                        <a:rPr lang="en-US" baseline="0" dirty="0" smtClean="0"/>
                        <a:t> </a:t>
                      </a:r>
                      <a:r>
                        <a:rPr lang="en-US" baseline="0" dirty="0" err="1" smtClean="0"/>
                        <a:t>atque</a:t>
                      </a:r>
                      <a:r>
                        <a:rPr lang="en-US" baseline="0" dirty="0" smtClean="0"/>
                        <a:t> </a:t>
                      </a:r>
                      <a:r>
                        <a:rPr lang="en-US" baseline="0" dirty="0" err="1" smtClean="0"/>
                        <a:t>altae</a:t>
                      </a:r>
                      <a:r>
                        <a:rPr lang="en-US" baseline="0" dirty="0" smtClean="0"/>
                        <a:t> </a:t>
                      </a:r>
                      <a:r>
                        <a:rPr lang="en-US" baseline="0" dirty="0" err="1" smtClean="0"/>
                        <a:t>moenia</a:t>
                      </a:r>
                      <a:r>
                        <a:rPr lang="en-US" baseline="0" dirty="0" smtClean="0"/>
                        <a:t> </a:t>
                      </a:r>
                      <a:r>
                        <a:rPr lang="en-US" baseline="0" dirty="0" err="1" smtClean="0"/>
                        <a:t>Romae</a:t>
                      </a:r>
                      <a:r>
                        <a:rPr lang="en-US" baseline="0" dirty="0" smtClean="0"/>
                        <a:t>.</a:t>
                      </a:r>
                    </a:p>
                    <a:p>
                      <a:endParaRPr lang="en-US" dirty="0"/>
                    </a:p>
                  </a:txBody>
                  <a:tcPr/>
                </a:tc>
                <a:tc>
                  <a:txBody>
                    <a:bodyPr/>
                    <a:lstStyle/>
                    <a:p>
                      <a:endParaRPr lang="en-US"/>
                    </a:p>
                  </a:txBody>
                  <a:tcPr/>
                </a:tc>
              </a:tr>
            </a:tbl>
          </a:graphicData>
        </a:graphic>
      </p:graphicFrame>
    </p:spTree>
    <p:extLst>
      <p:ext uri="{BB962C8B-B14F-4D97-AF65-F5344CB8AC3E}">
        <p14:creationId xmlns:p14="http://schemas.microsoft.com/office/powerpoint/2010/main" val="1758930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622653"/>
              </p:ext>
            </p:extLst>
          </p:nvPr>
        </p:nvGraphicFramePr>
        <p:xfrm>
          <a:off x="913880" y="2097741"/>
          <a:ext cx="10353676" cy="2651760"/>
        </p:xfrm>
        <a:graphic>
          <a:graphicData uri="http://schemas.openxmlformats.org/drawingml/2006/table">
            <a:tbl>
              <a:tblPr firstRow="1" bandRow="1">
                <a:tableStyleId>{69012ECD-51FC-41F1-AA8D-1B2483CD663E}</a:tableStyleId>
              </a:tblPr>
              <a:tblGrid>
                <a:gridCol w="5176838"/>
                <a:gridCol w="5176838"/>
              </a:tblGrid>
              <a:tr h="328258">
                <a:tc>
                  <a:txBody>
                    <a:bodyPr/>
                    <a:lstStyle/>
                    <a:p>
                      <a:r>
                        <a:rPr lang="en-US" dirty="0" smtClean="0"/>
                        <a:t>Latin</a:t>
                      </a:r>
                      <a:endParaRPr lang="en-US" dirty="0"/>
                    </a:p>
                  </a:txBody>
                  <a:tcPr/>
                </a:tc>
                <a:tc>
                  <a:txBody>
                    <a:bodyPr/>
                    <a:lstStyle/>
                    <a:p>
                      <a:r>
                        <a:rPr lang="en-US" dirty="0" smtClean="0"/>
                        <a:t>English</a:t>
                      </a:r>
                      <a:endParaRPr lang="en-US" dirty="0"/>
                    </a:p>
                  </a:txBody>
                  <a:tcPr/>
                </a:tc>
              </a:tr>
              <a:tr h="370840">
                <a:tc>
                  <a:txBody>
                    <a:bodyPr/>
                    <a:lstStyle/>
                    <a:p>
                      <a:r>
                        <a:rPr lang="en-US" dirty="0" smtClean="0">
                          <a:latin typeface="Times New Roman" panose="02020603050405020304" pitchFamily="18" charset="0"/>
                          <a:cs typeface="Times New Roman" panose="02020603050405020304" pitchFamily="18" charset="0"/>
                        </a:rPr>
                        <a:t>ARMAVIRUMQUECANOTROIAEQUIPRIMUSABORISITALIAMFATOPOFUGUSLAVINIAVENIT.LITTORAMULTUMILLEETTERRESIACTATUSETALTOVISUPERUMSAEVAEMEMOREMIUNONISOBIRAMMULTAQUOQUEETBELLOPASSUSDUMCONDERETURBEMINFERRETQUEDEOSLATIOGENUSUNDELATINUMALBANIQUEPATRESATQUEALTAEMOENIAROMAE</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92106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050978"/>
              </p:ext>
            </p:extLst>
          </p:nvPr>
        </p:nvGraphicFramePr>
        <p:xfrm>
          <a:off x="914400" y="2095500"/>
          <a:ext cx="10353676" cy="4582160"/>
        </p:xfrm>
        <a:graphic>
          <a:graphicData uri="http://schemas.openxmlformats.org/drawingml/2006/table">
            <a:tbl>
              <a:tblPr firstRow="1" bandRow="1">
                <a:tableStyleId>{69012ECD-51FC-41F1-AA8D-1B2483CD663E}</a:tableStyleId>
              </a:tblPr>
              <a:tblGrid>
                <a:gridCol w="5176838"/>
                <a:gridCol w="5176838"/>
              </a:tblGrid>
              <a:tr h="370840">
                <a:tc>
                  <a:txBody>
                    <a:bodyPr/>
                    <a:lstStyle/>
                    <a:p>
                      <a:r>
                        <a:rPr lang="en-US" dirty="0" smtClean="0"/>
                        <a:t>Latin</a:t>
                      </a:r>
                      <a:endParaRPr lang="en-US" dirty="0"/>
                    </a:p>
                  </a:txBody>
                  <a:tcPr/>
                </a:tc>
                <a:tc>
                  <a:txBody>
                    <a:bodyPr/>
                    <a:lstStyle/>
                    <a:p>
                      <a:r>
                        <a:rPr lang="en-US" dirty="0" smtClean="0"/>
                        <a:t>English</a:t>
                      </a:r>
                      <a:endParaRPr lang="en-US" dirty="0"/>
                    </a:p>
                  </a:txBody>
                  <a:tcPr/>
                </a:tc>
              </a:tr>
              <a:tr h="370840">
                <a:tc>
                  <a:txBody>
                    <a:bodyPr/>
                    <a:lstStyle/>
                    <a:p>
                      <a:r>
                        <a:rPr lang="en-US" dirty="0" err="1" smtClean="0"/>
                        <a:t>Arma</a:t>
                      </a:r>
                      <a:r>
                        <a:rPr lang="en-US" baseline="0" dirty="0" smtClean="0"/>
                        <a:t> </a:t>
                      </a:r>
                      <a:r>
                        <a:rPr lang="en-US" baseline="0" dirty="0" err="1" smtClean="0"/>
                        <a:t>virumque</a:t>
                      </a:r>
                      <a:r>
                        <a:rPr lang="en-US" baseline="0" dirty="0" smtClean="0"/>
                        <a:t> </a:t>
                      </a:r>
                      <a:r>
                        <a:rPr lang="en-US" baseline="0" dirty="0" err="1" smtClean="0"/>
                        <a:t>cano</a:t>
                      </a:r>
                      <a:r>
                        <a:rPr lang="en-US" baseline="0" dirty="0" smtClean="0"/>
                        <a:t> </a:t>
                      </a:r>
                      <a:r>
                        <a:rPr lang="en-US" baseline="0" dirty="0" err="1" smtClean="0"/>
                        <a:t>Troiae</a:t>
                      </a:r>
                      <a:r>
                        <a:rPr lang="en-US" baseline="0" dirty="0" smtClean="0"/>
                        <a:t> qui primus ab </a:t>
                      </a:r>
                      <a:r>
                        <a:rPr lang="en-US" baseline="0" dirty="0" err="1" smtClean="0"/>
                        <a:t>oris</a:t>
                      </a:r>
                      <a:endParaRPr lang="en-US" dirty="0"/>
                    </a:p>
                  </a:txBody>
                  <a:tcPr/>
                </a:tc>
                <a:tc>
                  <a:txBody>
                    <a:bodyPr/>
                    <a:lstStyle/>
                    <a:p>
                      <a:r>
                        <a:rPr lang="en-US" dirty="0" smtClean="0"/>
                        <a:t>I sing of arms and</a:t>
                      </a:r>
                      <a:r>
                        <a:rPr lang="en-US" baseline="0" dirty="0" smtClean="0"/>
                        <a:t> the man, he who, exiled by fate,</a:t>
                      </a:r>
                      <a:endParaRPr lang="en-US" dirty="0"/>
                    </a:p>
                  </a:txBody>
                  <a:tcPr/>
                </a:tc>
              </a:tr>
              <a:tr h="370840">
                <a:tc>
                  <a:txBody>
                    <a:bodyPr/>
                    <a:lstStyle/>
                    <a:p>
                      <a:r>
                        <a:rPr lang="en-US" dirty="0" err="1" smtClean="0"/>
                        <a:t>Italiam</a:t>
                      </a:r>
                      <a:r>
                        <a:rPr lang="en-US" dirty="0" smtClean="0"/>
                        <a:t> </a:t>
                      </a:r>
                      <a:r>
                        <a:rPr lang="en-US" dirty="0" err="1" smtClean="0"/>
                        <a:t>fato</a:t>
                      </a:r>
                      <a:r>
                        <a:rPr lang="en-US" dirty="0" smtClean="0"/>
                        <a:t> </a:t>
                      </a:r>
                      <a:r>
                        <a:rPr lang="en-US" dirty="0" err="1" smtClean="0"/>
                        <a:t>profugus</a:t>
                      </a:r>
                      <a:r>
                        <a:rPr lang="en-US" dirty="0" smtClean="0"/>
                        <a:t> </a:t>
                      </a:r>
                      <a:r>
                        <a:rPr lang="en-US" dirty="0" err="1" smtClean="0"/>
                        <a:t>Lavinia</a:t>
                      </a:r>
                      <a:r>
                        <a:rPr lang="en-US" dirty="0" smtClean="0"/>
                        <a:t> </a:t>
                      </a:r>
                      <a:r>
                        <a:rPr lang="en-US" dirty="0" err="1" smtClean="0"/>
                        <a:t>venit</a:t>
                      </a:r>
                      <a:endParaRPr lang="en-US" dirty="0"/>
                    </a:p>
                  </a:txBody>
                  <a:tcPr/>
                </a:tc>
                <a:tc>
                  <a:txBody>
                    <a:bodyPr/>
                    <a:lstStyle/>
                    <a:p>
                      <a:r>
                        <a:rPr lang="en-US" dirty="0" smtClean="0"/>
                        <a:t>First came from</a:t>
                      </a:r>
                      <a:r>
                        <a:rPr lang="en-US" baseline="0" dirty="0" smtClean="0"/>
                        <a:t> the coast of Troy to Italy, and to</a:t>
                      </a:r>
                      <a:endParaRPr lang="en-US" dirty="0"/>
                    </a:p>
                  </a:txBody>
                  <a:tcPr/>
                </a:tc>
              </a:tr>
              <a:tr h="370840">
                <a:tc>
                  <a:txBody>
                    <a:bodyPr/>
                    <a:lstStyle/>
                    <a:p>
                      <a:r>
                        <a:rPr lang="en-US" dirty="0" err="1" smtClean="0"/>
                        <a:t>Littora</a:t>
                      </a:r>
                      <a:r>
                        <a:rPr lang="en-US" dirty="0" smtClean="0"/>
                        <a:t>: </a:t>
                      </a:r>
                      <a:r>
                        <a:rPr lang="en-US" dirty="0" err="1" smtClean="0"/>
                        <a:t>multum</a:t>
                      </a:r>
                      <a:r>
                        <a:rPr lang="en-US" dirty="0" smtClean="0"/>
                        <a:t> </a:t>
                      </a:r>
                      <a:r>
                        <a:rPr lang="en-US" dirty="0" err="1" smtClean="0"/>
                        <a:t>ille</a:t>
                      </a:r>
                      <a:r>
                        <a:rPr lang="en-US" dirty="0" smtClean="0"/>
                        <a:t> et </a:t>
                      </a:r>
                      <a:r>
                        <a:rPr lang="en-US" dirty="0" err="1" smtClean="0"/>
                        <a:t>terres</a:t>
                      </a:r>
                      <a:r>
                        <a:rPr lang="en-US" dirty="0" smtClean="0"/>
                        <a:t> </a:t>
                      </a:r>
                      <a:r>
                        <a:rPr lang="en-US" dirty="0" err="1" smtClean="0"/>
                        <a:t>iactatus</a:t>
                      </a:r>
                      <a:r>
                        <a:rPr lang="en-US" baseline="0" dirty="0" smtClean="0"/>
                        <a:t> et alto</a:t>
                      </a:r>
                      <a:endParaRPr lang="en-US" dirty="0"/>
                    </a:p>
                  </a:txBody>
                  <a:tcPr/>
                </a:tc>
                <a:tc>
                  <a:txBody>
                    <a:bodyPr/>
                    <a:lstStyle/>
                    <a:p>
                      <a:r>
                        <a:rPr lang="en-US" dirty="0" err="1" smtClean="0"/>
                        <a:t>Lavinian</a:t>
                      </a:r>
                      <a:r>
                        <a:rPr lang="en-US" baseline="0" dirty="0" smtClean="0"/>
                        <a:t> shores – hurled about endlessly by land and sea</a:t>
                      </a:r>
                      <a:endParaRPr lang="en-US" dirty="0"/>
                    </a:p>
                  </a:txBody>
                  <a:tcPr/>
                </a:tc>
              </a:tr>
              <a:tr h="370840">
                <a:tc>
                  <a:txBody>
                    <a:bodyPr/>
                    <a:lstStyle/>
                    <a:p>
                      <a:r>
                        <a:rPr lang="en-US" dirty="0" smtClean="0"/>
                        <a:t>Vi </a:t>
                      </a:r>
                      <a:r>
                        <a:rPr lang="en-US" dirty="0" err="1" smtClean="0"/>
                        <a:t>superum</a:t>
                      </a:r>
                      <a:r>
                        <a:rPr lang="en-US" dirty="0" smtClean="0"/>
                        <a:t> </a:t>
                      </a:r>
                      <a:r>
                        <a:rPr lang="en-US" dirty="0" err="1" smtClean="0"/>
                        <a:t>saevae</a:t>
                      </a:r>
                      <a:r>
                        <a:rPr lang="en-US" baseline="0" dirty="0" smtClean="0"/>
                        <a:t> </a:t>
                      </a:r>
                      <a:r>
                        <a:rPr lang="en-US" baseline="0" dirty="0" err="1" smtClean="0"/>
                        <a:t>memorem</a:t>
                      </a:r>
                      <a:r>
                        <a:rPr lang="en-US" baseline="0" dirty="0" smtClean="0"/>
                        <a:t> </a:t>
                      </a:r>
                      <a:r>
                        <a:rPr lang="en-US" baseline="0" dirty="0" err="1" smtClean="0"/>
                        <a:t>Iunonis</a:t>
                      </a:r>
                      <a:r>
                        <a:rPr lang="en-US" baseline="0" dirty="0" smtClean="0"/>
                        <a:t> </a:t>
                      </a:r>
                      <a:r>
                        <a:rPr lang="en-US" baseline="0" dirty="0" err="1" smtClean="0"/>
                        <a:t>ob</a:t>
                      </a:r>
                      <a:r>
                        <a:rPr lang="en-US" baseline="0" dirty="0" smtClean="0"/>
                        <a:t> </a:t>
                      </a:r>
                      <a:r>
                        <a:rPr lang="en-US" baseline="0" dirty="0" err="1" smtClean="0"/>
                        <a:t>iram</a:t>
                      </a:r>
                      <a:r>
                        <a:rPr lang="en-US" baseline="0" dirty="0" smtClean="0"/>
                        <a:t>.</a:t>
                      </a:r>
                      <a:endParaRPr lang="en-US" dirty="0"/>
                    </a:p>
                  </a:txBody>
                  <a:tcPr/>
                </a:tc>
                <a:tc>
                  <a:txBody>
                    <a:bodyPr/>
                    <a:lstStyle/>
                    <a:p>
                      <a:r>
                        <a:rPr lang="en-US" dirty="0" smtClean="0"/>
                        <a:t>By the will of the gods, by cruel Juno’s remorseless anger,</a:t>
                      </a:r>
                      <a:endParaRPr lang="en-US" dirty="0"/>
                    </a:p>
                  </a:txBody>
                  <a:tcPr/>
                </a:tc>
              </a:tr>
              <a:tr h="370840">
                <a:tc>
                  <a:txBody>
                    <a:bodyPr/>
                    <a:lstStyle/>
                    <a:p>
                      <a:r>
                        <a:rPr lang="en-US" dirty="0" err="1" smtClean="0"/>
                        <a:t>Multa</a:t>
                      </a:r>
                      <a:r>
                        <a:rPr lang="en-US" dirty="0" smtClean="0"/>
                        <a:t> </a:t>
                      </a:r>
                      <a:r>
                        <a:rPr lang="en-US" dirty="0" err="1" smtClean="0"/>
                        <a:t>quoque</a:t>
                      </a:r>
                      <a:r>
                        <a:rPr lang="en-US" dirty="0" smtClean="0"/>
                        <a:t> et bello </a:t>
                      </a:r>
                      <a:r>
                        <a:rPr lang="en-US" dirty="0" err="1" smtClean="0"/>
                        <a:t>passus</a:t>
                      </a:r>
                      <a:r>
                        <a:rPr lang="en-US" dirty="0" smtClean="0"/>
                        <a:t> </a:t>
                      </a:r>
                      <a:r>
                        <a:rPr lang="en-US" dirty="0" err="1" smtClean="0"/>
                        <a:t>dum</a:t>
                      </a:r>
                      <a:r>
                        <a:rPr lang="en-US" dirty="0" smtClean="0"/>
                        <a:t> </a:t>
                      </a:r>
                      <a:r>
                        <a:rPr lang="en-US" dirty="0" err="1" smtClean="0"/>
                        <a:t>conderet</a:t>
                      </a:r>
                      <a:r>
                        <a:rPr lang="en-US" baseline="0" dirty="0" smtClean="0"/>
                        <a:t> </a:t>
                      </a:r>
                      <a:r>
                        <a:rPr lang="en-US" baseline="0" dirty="0" err="1" smtClean="0"/>
                        <a:t>urbem</a:t>
                      </a:r>
                      <a:endParaRPr lang="en-US" dirty="0"/>
                    </a:p>
                  </a:txBody>
                  <a:tcPr/>
                </a:tc>
                <a:tc>
                  <a:txBody>
                    <a:bodyPr/>
                    <a:lstStyle/>
                    <a:p>
                      <a:r>
                        <a:rPr lang="en-US" dirty="0" smtClean="0"/>
                        <a:t>Long suffering also in war, until he founded a city</a:t>
                      </a:r>
                      <a:endParaRPr lang="en-US" dirty="0"/>
                    </a:p>
                  </a:txBody>
                  <a:tcPr/>
                </a:tc>
              </a:tr>
              <a:tr h="370840">
                <a:tc>
                  <a:txBody>
                    <a:bodyPr/>
                    <a:lstStyle/>
                    <a:p>
                      <a:r>
                        <a:rPr lang="en-US" dirty="0" err="1" smtClean="0"/>
                        <a:t>Inferretque</a:t>
                      </a:r>
                      <a:r>
                        <a:rPr lang="en-US" dirty="0" smtClean="0"/>
                        <a:t> </a:t>
                      </a:r>
                      <a:r>
                        <a:rPr lang="en-US" dirty="0" err="1" smtClean="0"/>
                        <a:t>deos</a:t>
                      </a:r>
                      <a:r>
                        <a:rPr lang="en-US" dirty="0" smtClean="0"/>
                        <a:t> </a:t>
                      </a:r>
                      <a:r>
                        <a:rPr lang="en-US" dirty="0" err="1" smtClean="0"/>
                        <a:t>Latio</a:t>
                      </a:r>
                      <a:r>
                        <a:rPr lang="en-US" dirty="0" smtClean="0"/>
                        <a:t>: genus </a:t>
                      </a:r>
                      <a:r>
                        <a:rPr lang="en-US" dirty="0" err="1" smtClean="0"/>
                        <a:t>unde</a:t>
                      </a:r>
                      <a:r>
                        <a:rPr lang="en-US" dirty="0" smtClean="0"/>
                        <a:t> </a:t>
                      </a:r>
                      <a:r>
                        <a:rPr lang="en-US" dirty="0" err="1" smtClean="0"/>
                        <a:t>Latinum</a:t>
                      </a:r>
                      <a:endParaRPr lang="en-US" dirty="0"/>
                    </a:p>
                  </a:txBody>
                  <a:tcPr/>
                </a:tc>
                <a:tc>
                  <a:txBody>
                    <a:bodyPr/>
                    <a:lstStyle/>
                    <a:p>
                      <a:r>
                        <a:rPr lang="en-US" dirty="0" smtClean="0"/>
                        <a:t>And brought his gods to Latium: from the Latin people</a:t>
                      </a:r>
                      <a:endParaRPr lang="en-US" dirty="0"/>
                    </a:p>
                  </a:txBody>
                  <a:tcPr/>
                </a:tc>
              </a:tr>
              <a:tr h="370840">
                <a:tc>
                  <a:txBody>
                    <a:bodyPr/>
                    <a:lstStyle/>
                    <a:p>
                      <a:r>
                        <a:rPr lang="en-US" dirty="0" err="1" smtClean="0"/>
                        <a:t>Albanique</a:t>
                      </a:r>
                      <a:r>
                        <a:rPr lang="en-US" dirty="0" smtClean="0"/>
                        <a:t> </a:t>
                      </a:r>
                      <a:r>
                        <a:rPr lang="en-US" dirty="0" err="1" smtClean="0"/>
                        <a:t>patres</a:t>
                      </a:r>
                      <a:r>
                        <a:rPr lang="en-US" baseline="0" dirty="0" smtClean="0"/>
                        <a:t> </a:t>
                      </a:r>
                      <a:r>
                        <a:rPr lang="en-US" baseline="0" dirty="0" err="1" smtClean="0"/>
                        <a:t>atque</a:t>
                      </a:r>
                      <a:r>
                        <a:rPr lang="en-US" baseline="0" dirty="0" smtClean="0"/>
                        <a:t> </a:t>
                      </a:r>
                      <a:r>
                        <a:rPr lang="en-US" baseline="0" dirty="0" err="1" smtClean="0"/>
                        <a:t>altae</a:t>
                      </a:r>
                      <a:r>
                        <a:rPr lang="en-US" baseline="0" dirty="0" smtClean="0"/>
                        <a:t> </a:t>
                      </a:r>
                      <a:r>
                        <a:rPr lang="en-US" baseline="0" dirty="0" err="1" smtClean="0"/>
                        <a:t>moenia</a:t>
                      </a:r>
                      <a:r>
                        <a:rPr lang="en-US" baseline="0" dirty="0" smtClean="0"/>
                        <a:t> </a:t>
                      </a:r>
                      <a:r>
                        <a:rPr lang="en-US" baseline="0" dirty="0" err="1" smtClean="0"/>
                        <a:t>Romae</a:t>
                      </a:r>
                      <a:r>
                        <a:rPr lang="en-US" baseline="0" dirty="0" smtClean="0"/>
                        <a:t>.</a:t>
                      </a:r>
                      <a:endParaRPr lang="en-US" dirty="0"/>
                    </a:p>
                  </a:txBody>
                  <a:tcPr/>
                </a:tc>
                <a:tc>
                  <a:txBody>
                    <a:bodyPr/>
                    <a:lstStyle/>
                    <a:p>
                      <a:r>
                        <a:rPr lang="en-US" dirty="0" smtClean="0"/>
                        <a:t>Came, the lords of Alba Longa, the walls</a:t>
                      </a:r>
                      <a:r>
                        <a:rPr lang="en-US" baseline="0" dirty="0" smtClean="0"/>
                        <a:t> of noble Rome.</a:t>
                      </a:r>
                      <a:endParaRPr lang="en-US" dirty="0"/>
                    </a:p>
                  </a:txBody>
                  <a:tcPr/>
                </a:tc>
              </a:tr>
            </a:tbl>
          </a:graphicData>
        </a:graphic>
      </p:graphicFrame>
    </p:spTree>
    <p:extLst>
      <p:ext uri="{BB962C8B-B14F-4D97-AF65-F5344CB8AC3E}">
        <p14:creationId xmlns:p14="http://schemas.microsoft.com/office/powerpoint/2010/main" val="10305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2" name="Picture 4" descr="File:Aeneae exsi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66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11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to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Shipwrecked by Juno at Carthage</a:t>
            </a:r>
          </a:p>
          <a:p>
            <a:r>
              <a:rPr lang="en-US" dirty="0" smtClean="0">
                <a:solidFill>
                  <a:srgbClr val="5F5F5F"/>
                </a:solidFill>
              </a:rPr>
              <a:t>Retelling of the fall of Troy</a:t>
            </a:r>
          </a:p>
          <a:p>
            <a:r>
              <a:rPr lang="en-US" dirty="0" smtClean="0">
                <a:solidFill>
                  <a:srgbClr val="5F5F5F"/>
                </a:solidFill>
              </a:rPr>
              <a:t>Dido and Aeneas</a:t>
            </a:r>
          </a:p>
          <a:p>
            <a:r>
              <a:rPr lang="en-US" dirty="0" smtClean="0">
                <a:solidFill>
                  <a:srgbClr val="5F5F5F"/>
                </a:solidFill>
              </a:rPr>
              <a:t>Aeneas in the underworld</a:t>
            </a:r>
          </a:p>
          <a:p>
            <a:endParaRPr lang="en-US" dirty="0"/>
          </a:p>
        </p:txBody>
      </p:sp>
      <p:pic>
        <p:nvPicPr>
          <p:cNvPr id="11266" name="Picture 2" descr="http://www.islandbreath.org/2012Year/05/120523st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556" y="1843021"/>
            <a:ext cx="4953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55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to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Shipwrecked by Juno at Carthage</a:t>
            </a:r>
          </a:p>
          <a:p>
            <a:r>
              <a:rPr lang="en-US" dirty="0" smtClean="0"/>
              <a:t>Retelling of the fall of Troy</a:t>
            </a:r>
          </a:p>
          <a:p>
            <a:r>
              <a:rPr lang="en-US" dirty="0" smtClean="0">
                <a:solidFill>
                  <a:srgbClr val="5F5F5F"/>
                </a:solidFill>
              </a:rPr>
              <a:t>Dido and Aeneas</a:t>
            </a:r>
          </a:p>
          <a:p>
            <a:r>
              <a:rPr lang="en-US" dirty="0" smtClean="0">
                <a:solidFill>
                  <a:srgbClr val="5F5F5F"/>
                </a:solidFill>
              </a:rPr>
              <a:t>Aeneas in the underworld</a:t>
            </a:r>
          </a:p>
          <a:p>
            <a:endParaRPr lang="en-US" dirty="0"/>
          </a:p>
        </p:txBody>
      </p:sp>
      <p:pic>
        <p:nvPicPr>
          <p:cNvPr id="13316" name="Picture 4" descr="https://upload.wikimedia.org/wikipedia/commons/f/f7/Aeneas'_Flight_from_Troy_by_Federico_Barocc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70" y="3197758"/>
            <a:ext cx="4636760" cy="32192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historiana.eu/assets/uploads/1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546" y="1636565"/>
            <a:ext cx="6353736" cy="501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0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solidFill>
                  <a:srgbClr val="5F5F5F"/>
                </a:solidFill>
              </a:rPr>
              <a:t>5,000,000 km</a:t>
            </a:r>
            <a:r>
              <a:rPr lang="en-US" baseline="30000" dirty="0" smtClean="0">
                <a:solidFill>
                  <a:srgbClr val="5F5F5F"/>
                </a:solidFill>
              </a:rPr>
              <a:t>2</a:t>
            </a:r>
            <a:r>
              <a:rPr lang="en-US" dirty="0">
                <a:solidFill>
                  <a:srgbClr val="5F5F5F"/>
                </a:solidFill>
              </a:rPr>
              <a:t> </a:t>
            </a:r>
            <a:r>
              <a:rPr lang="en-US" dirty="0" smtClean="0">
                <a:solidFill>
                  <a:srgbClr val="5F5F5F"/>
                </a:solidFill>
              </a:rPr>
              <a:t>(1,930,511 </a:t>
            </a:r>
            <a:r>
              <a:rPr lang="en-US" dirty="0" err="1" smtClean="0">
                <a:solidFill>
                  <a:srgbClr val="5F5F5F"/>
                </a:solidFill>
              </a:rPr>
              <a:t>sq</a:t>
            </a:r>
            <a:r>
              <a:rPr lang="en-US" dirty="0" smtClean="0">
                <a:solidFill>
                  <a:srgbClr val="5F5F5F"/>
                </a:solidFill>
              </a:rPr>
              <a:t> mi)</a:t>
            </a:r>
          </a:p>
          <a:p>
            <a:r>
              <a:rPr lang="en-US" dirty="0" smtClean="0">
                <a:solidFill>
                  <a:srgbClr val="5F5F5F"/>
                </a:solidFill>
              </a:rPr>
              <a:t>Legacy</a:t>
            </a:r>
          </a:p>
          <a:p>
            <a:pPr lvl="1"/>
            <a:r>
              <a:rPr lang="en-US" dirty="0" smtClean="0">
                <a:solidFill>
                  <a:srgbClr val="5F5F5F"/>
                </a:solidFill>
              </a:rPr>
              <a:t>Latin</a:t>
            </a:r>
          </a:p>
          <a:p>
            <a:pPr lvl="1"/>
            <a:r>
              <a:rPr lang="en-US" dirty="0" smtClean="0">
                <a:solidFill>
                  <a:srgbClr val="5F5F5F"/>
                </a:solidFill>
              </a:rPr>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1315071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to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Shipwrecked by Juno at Carthage</a:t>
            </a:r>
          </a:p>
          <a:p>
            <a:r>
              <a:rPr lang="en-US" dirty="0" smtClean="0"/>
              <a:t>Retelling of the fall of Troy</a:t>
            </a:r>
          </a:p>
          <a:p>
            <a:r>
              <a:rPr lang="en-US" dirty="0" smtClean="0"/>
              <a:t>Dido and Aeneas</a:t>
            </a:r>
          </a:p>
          <a:p>
            <a:r>
              <a:rPr lang="en-US" dirty="0" smtClean="0">
                <a:solidFill>
                  <a:srgbClr val="5F5F5F"/>
                </a:solidFill>
              </a:rPr>
              <a:t>Aeneas in the underworld</a:t>
            </a:r>
          </a:p>
          <a:p>
            <a:endParaRPr lang="en-US" dirty="0"/>
          </a:p>
        </p:txBody>
      </p:sp>
      <p:pic>
        <p:nvPicPr>
          <p:cNvPr id="1026" name="Picture 2" descr="http://upload.wikimedia.org/wikipedia/commons/8/82/Sir_Nathaniel_Dance-Holland_-_The_Meeting_of_Dido_and_Aeneas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589" y="1790871"/>
            <a:ext cx="6528546" cy="460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67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to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Shipwrecked by Juno at Carthage</a:t>
            </a:r>
          </a:p>
          <a:p>
            <a:r>
              <a:rPr lang="en-US" dirty="0" smtClean="0"/>
              <a:t>Retelling of the fall of Troy</a:t>
            </a:r>
          </a:p>
          <a:p>
            <a:r>
              <a:rPr lang="en-US" dirty="0" smtClean="0"/>
              <a:t>Dido and Aeneas</a:t>
            </a:r>
          </a:p>
          <a:p>
            <a:r>
              <a:rPr lang="en-US" dirty="0" smtClean="0"/>
              <a:t>Aeneas in the underworld</a:t>
            </a:r>
          </a:p>
          <a:p>
            <a:endParaRPr lang="en-US" dirty="0"/>
          </a:p>
        </p:txBody>
      </p:sp>
      <p:pic>
        <p:nvPicPr>
          <p:cNvPr id="16386" name="Picture 2" descr="https://frisbeebookjournal.files.wordpress.com/2012/02/aeneas-in-underworld-brue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043" y="1935921"/>
            <a:ext cx="6433109" cy="455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62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Land in Latium</a:t>
            </a:r>
          </a:p>
          <a:p>
            <a:r>
              <a:rPr lang="en-US" dirty="0" smtClean="0">
                <a:solidFill>
                  <a:srgbClr val="5F5F5F"/>
                </a:solidFill>
              </a:rPr>
              <a:t>Aeneas vs. </a:t>
            </a:r>
            <a:r>
              <a:rPr lang="en-US" dirty="0" err="1" smtClean="0">
                <a:solidFill>
                  <a:srgbClr val="5F5F5F"/>
                </a:solidFill>
              </a:rPr>
              <a:t>Turnus</a:t>
            </a:r>
            <a:endParaRPr lang="en-US" dirty="0" smtClean="0">
              <a:solidFill>
                <a:srgbClr val="5F5F5F"/>
              </a:solidFill>
            </a:endParaRPr>
          </a:p>
          <a:p>
            <a:r>
              <a:rPr lang="en-US" dirty="0" smtClean="0">
                <a:solidFill>
                  <a:srgbClr val="5F5F5F"/>
                </a:solidFill>
              </a:rPr>
              <a:t>Aeneas kills </a:t>
            </a:r>
            <a:r>
              <a:rPr lang="en-US" dirty="0" err="1" smtClean="0">
                <a:solidFill>
                  <a:srgbClr val="5F5F5F"/>
                </a:solidFill>
              </a:rPr>
              <a:t>Turnus</a:t>
            </a:r>
            <a:endParaRPr lang="en-US" dirty="0" smtClean="0">
              <a:solidFill>
                <a:srgbClr val="5F5F5F"/>
              </a:solidFill>
            </a:endParaRPr>
          </a:p>
          <a:p>
            <a:endParaRPr lang="en-US" dirty="0"/>
          </a:p>
        </p:txBody>
      </p:sp>
      <p:pic>
        <p:nvPicPr>
          <p:cNvPr id="18434" name="Picture 2" descr="http://www.maicar.com/GML/000Iconography/Aeneas/slides/liebaen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054" y="1615106"/>
            <a:ext cx="7653750" cy="483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75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Land in Latium</a:t>
            </a:r>
          </a:p>
          <a:p>
            <a:r>
              <a:rPr lang="en-US" dirty="0" smtClean="0"/>
              <a:t>Aeneas vs. </a:t>
            </a:r>
            <a:r>
              <a:rPr lang="en-US" dirty="0" err="1" smtClean="0"/>
              <a:t>Turnus</a:t>
            </a:r>
            <a:endParaRPr lang="en-US" dirty="0" smtClean="0"/>
          </a:p>
          <a:p>
            <a:r>
              <a:rPr lang="en-US" dirty="0" smtClean="0">
                <a:solidFill>
                  <a:srgbClr val="5F5F5F"/>
                </a:solidFill>
              </a:rPr>
              <a:t>Aeneas kills </a:t>
            </a:r>
            <a:r>
              <a:rPr lang="en-US" dirty="0" err="1" smtClean="0">
                <a:solidFill>
                  <a:srgbClr val="5F5F5F"/>
                </a:solidFill>
              </a:rPr>
              <a:t>Turnus</a:t>
            </a:r>
            <a:endParaRPr lang="en-US" dirty="0" smtClean="0">
              <a:solidFill>
                <a:srgbClr val="5F5F5F"/>
              </a:solidFill>
            </a:endParaRPr>
          </a:p>
          <a:p>
            <a:endParaRPr lang="en-US" dirty="0"/>
          </a:p>
        </p:txBody>
      </p:sp>
      <p:pic>
        <p:nvPicPr>
          <p:cNvPr id="20482" name="Picture 2" descr="http://www.maicar.com/GML/000Iconography/Aeneas/slides/liebaen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060" y="1836475"/>
            <a:ext cx="6951628" cy="446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73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a:t>
            </a:r>
            <a:r>
              <a:rPr lang="en-US" dirty="0" err="1" smtClean="0"/>
              <a:t>italy</a:t>
            </a:r>
            <a:endParaRPr lang="en-US" dirty="0"/>
          </a:p>
        </p:txBody>
      </p:sp>
      <p:sp>
        <p:nvSpPr>
          <p:cNvPr id="3" name="Content Placeholder 2"/>
          <p:cNvSpPr>
            <a:spLocks noGrp="1"/>
          </p:cNvSpPr>
          <p:nvPr>
            <p:ph idx="1"/>
          </p:nvPr>
        </p:nvSpPr>
        <p:spPr/>
        <p:txBody>
          <a:bodyPr/>
          <a:lstStyle/>
          <a:p>
            <a:r>
              <a:rPr lang="en-US" dirty="0" smtClean="0"/>
              <a:t>Land in Latium</a:t>
            </a:r>
          </a:p>
          <a:p>
            <a:r>
              <a:rPr lang="en-US" dirty="0" smtClean="0"/>
              <a:t>Aeneas vs. </a:t>
            </a:r>
            <a:r>
              <a:rPr lang="en-US" dirty="0" err="1" smtClean="0"/>
              <a:t>Turnus</a:t>
            </a:r>
            <a:endParaRPr lang="en-US" dirty="0" smtClean="0"/>
          </a:p>
          <a:p>
            <a:r>
              <a:rPr lang="en-US" dirty="0" smtClean="0"/>
              <a:t>Aeneas kills </a:t>
            </a:r>
            <a:r>
              <a:rPr lang="en-US" dirty="0" err="1" smtClean="0"/>
              <a:t>Turnus</a:t>
            </a:r>
            <a:endParaRPr lang="en-US" dirty="0" smtClean="0"/>
          </a:p>
          <a:p>
            <a:endParaRPr lang="en-US" dirty="0"/>
          </a:p>
        </p:txBody>
      </p:sp>
      <p:pic>
        <p:nvPicPr>
          <p:cNvPr id="17410" name="Picture 2" descr="https://upload.wikimedia.org/wikipedia/commons/7/76/Aeneas_and_Tur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877" y="1841913"/>
            <a:ext cx="6205056" cy="463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42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solidFill>
                  <a:srgbClr val="5F5F5F"/>
                </a:solidFill>
              </a:rPr>
              <a:t>Gives birth to twins, Romulus and Remus</a:t>
            </a:r>
          </a:p>
          <a:p>
            <a:r>
              <a:rPr lang="en-US" dirty="0" err="1">
                <a:solidFill>
                  <a:srgbClr val="5F5F5F"/>
                </a:solidFill>
              </a:rPr>
              <a:t>Amulius</a:t>
            </a:r>
            <a:r>
              <a:rPr lang="en-US" dirty="0">
                <a:solidFill>
                  <a:srgbClr val="5F5F5F"/>
                </a:solidFill>
              </a:rPr>
              <a:t> throws twins in the Tiber</a:t>
            </a:r>
          </a:p>
          <a:p>
            <a:r>
              <a:rPr lang="en-US" dirty="0">
                <a:solidFill>
                  <a:srgbClr val="5F5F5F"/>
                </a:solidFill>
              </a:rPr>
              <a:t>Saved and raised by she-wolf</a:t>
            </a:r>
          </a:p>
          <a:p>
            <a:r>
              <a:rPr lang="en-US" dirty="0">
                <a:solidFill>
                  <a:srgbClr val="5F5F5F"/>
                </a:solidFill>
              </a:rPr>
              <a:t>Twins want to found a city</a:t>
            </a:r>
          </a:p>
          <a:p>
            <a:r>
              <a:rPr lang="en-US" dirty="0">
                <a:solidFill>
                  <a:srgbClr val="5F5F5F"/>
                </a:solidFill>
              </a:rPr>
              <a:t>Romulus kills Remus</a:t>
            </a:r>
          </a:p>
          <a:p>
            <a:r>
              <a:rPr lang="en-US" dirty="0">
                <a:solidFill>
                  <a:srgbClr val="5F5F5F"/>
                </a:solidFill>
              </a:rPr>
              <a:t>Rome is founded, Romulus king 753 BCE</a:t>
            </a:r>
          </a:p>
        </p:txBody>
      </p:sp>
      <p:pic>
        <p:nvPicPr>
          <p:cNvPr id="3074" name="Picture 2" descr="http://vignette4.wikia.nocookie.net/mythology/images/1/1d/Rubens_-_Mars_et_Rhea_Silvia.jpg/revision/latest?cb=201403040606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34" y="1747661"/>
            <a:ext cx="5923347" cy="451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00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t>Gives birth to twins, Romulus and Remus</a:t>
            </a:r>
          </a:p>
          <a:p>
            <a:r>
              <a:rPr lang="en-US" dirty="0" err="1">
                <a:solidFill>
                  <a:srgbClr val="5F5F5F"/>
                </a:solidFill>
              </a:rPr>
              <a:t>Amulius</a:t>
            </a:r>
            <a:r>
              <a:rPr lang="en-US" dirty="0">
                <a:solidFill>
                  <a:srgbClr val="5F5F5F"/>
                </a:solidFill>
              </a:rPr>
              <a:t> throws twins in the Tiber</a:t>
            </a:r>
          </a:p>
          <a:p>
            <a:r>
              <a:rPr lang="en-US" dirty="0">
                <a:solidFill>
                  <a:srgbClr val="5F5F5F"/>
                </a:solidFill>
              </a:rPr>
              <a:t>Saved and raised by she-wolf</a:t>
            </a:r>
          </a:p>
          <a:p>
            <a:r>
              <a:rPr lang="en-US" dirty="0">
                <a:solidFill>
                  <a:srgbClr val="5F5F5F"/>
                </a:solidFill>
              </a:rPr>
              <a:t>Twins want to found a city</a:t>
            </a:r>
          </a:p>
          <a:p>
            <a:r>
              <a:rPr lang="en-US" dirty="0">
                <a:solidFill>
                  <a:srgbClr val="5F5F5F"/>
                </a:solidFill>
              </a:rPr>
              <a:t>Romulus kills Remus</a:t>
            </a:r>
          </a:p>
          <a:p>
            <a:r>
              <a:rPr lang="en-US" dirty="0">
                <a:solidFill>
                  <a:srgbClr val="5F5F5F"/>
                </a:solidFill>
              </a:rPr>
              <a:t>Rome is founded, Romulus king 753 BCE</a:t>
            </a:r>
          </a:p>
        </p:txBody>
      </p:sp>
      <p:pic>
        <p:nvPicPr>
          <p:cNvPr id="30722" name="Picture 2" descr="https://rutgersclassics.files.wordpress.com/2009/04/certosadipavia1.jpg?w=500&amp;h=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144" y="2096063"/>
            <a:ext cx="5603601" cy="38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03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t>Gives birth to twins, Romulus and Remus</a:t>
            </a:r>
          </a:p>
          <a:p>
            <a:r>
              <a:rPr lang="en-US" dirty="0" err="1"/>
              <a:t>Amulius</a:t>
            </a:r>
            <a:r>
              <a:rPr lang="en-US" dirty="0"/>
              <a:t> throws twins in the Tiber</a:t>
            </a:r>
          </a:p>
          <a:p>
            <a:r>
              <a:rPr lang="en-US" dirty="0">
                <a:solidFill>
                  <a:srgbClr val="5F5F5F"/>
                </a:solidFill>
              </a:rPr>
              <a:t>Saved and raised by she-wolf</a:t>
            </a:r>
          </a:p>
          <a:p>
            <a:r>
              <a:rPr lang="en-US" dirty="0">
                <a:solidFill>
                  <a:srgbClr val="5F5F5F"/>
                </a:solidFill>
              </a:rPr>
              <a:t>Twins want to found a city</a:t>
            </a:r>
          </a:p>
          <a:p>
            <a:r>
              <a:rPr lang="en-US" dirty="0">
                <a:solidFill>
                  <a:srgbClr val="5F5F5F"/>
                </a:solidFill>
              </a:rPr>
              <a:t>Romulus kills Remus</a:t>
            </a:r>
          </a:p>
          <a:p>
            <a:r>
              <a:rPr lang="en-US" dirty="0">
                <a:solidFill>
                  <a:srgbClr val="5F5F5F"/>
                </a:solidFill>
              </a:rPr>
              <a:t>Rome is founded, Romulus king 753 BCE</a:t>
            </a:r>
          </a:p>
        </p:txBody>
      </p:sp>
      <p:pic>
        <p:nvPicPr>
          <p:cNvPr id="31746" name="Picture 2" descr="http://widgets.bestmoodle.net/images/mfblog/500faustul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674" y="1715580"/>
            <a:ext cx="5768245" cy="481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41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t>Gives birth to twins, Romulus and Remus</a:t>
            </a:r>
          </a:p>
          <a:p>
            <a:r>
              <a:rPr lang="en-US" dirty="0" err="1"/>
              <a:t>Amulius</a:t>
            </a:r>
            <a:r>
              <a:rPr lang="en-US" dirty="0"/>
              <a:t> throws twins in the Tiber</a:t>
            </a:r>
          </a:p>
          <a:p>
            <a:r>
              <a:rPr lang="en-US" dirty="0"/>
              <a:t>Saved and raised by she-wolf</a:t>
            </a:r>
          </a:p>
          <a:p>
            <a:r>
              <a:rPr lang="en-US" dirty="0">
                <a:solidFill>
                  <a:srgbClr val="5F5F5F"/>
                </a:solidFill>
              </a:rPr>
              <a:t>Twins want to found a city</a:t>
            </a:r>
          </a:p>
          <a:p>
            <a:r>
              <a:rPr lang="en-US" dirty="0">
                <a:solidFill>
                  <a:srgbClr val="5F5F5F"/>
                </a:solidFill>
              </a:rPr>
              <a:t>Romulus kills Remus</a:t>
            </a:r>
          </a:p>
          <a:p>
            <a:r>
              <a:rPr lang="en-US" dirty="0">
                <a:solidFill>
                  <a:srgbClr val="5F5F5F"/>
                </a:solidFill>
              </a:rPr>
              <a:t>Rome is founded, Romulus king 753 BCE</a:t>
            </a:r>
          </a:p>
        </p:txBody>
      </p:sp>
      <p:pic>
        <p:nvPicPr>
          <p:cNvPr id="32770" name="Picture 2" descr="https://upload.wikimedia.org/wikipedia/commons/6/6a/She-wolf_suckles_Romulus_and_Rem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675" y="1935920"/>
            <a:ext cx="5862513" cy="439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72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t>Gives birth to twins, Romulus and Remus</a:t>
            </a:r>
          </a:p>
          <a:p>
            <a:r>
              <a:rPr lang="en-US" dirty="0" err="1"/>
              <a:t>Amulius</a:t>
            </a:r>
            <a:r>
              <a:rPr lang="en-US" dirty="0"/>
              <a:t> throws twins in the Tiber</a:t>
            </a:r>
          </a:p>
          <a:p>
            <a:r>
              <a:rPr lang="en-US" dirty="0"/>
              <a:t>Saved and raised by she-wolf</a:t>
            </a:r>
          </a:p>
          <a:p>
            <a:r>
              <a:rPr lang="en-US" dirty="0"/>
              <a:t>Twins want to found a city</a:t>
            </a:r>
          </a:p>
          <a:p>
            <a:r>
              <a:rPr lang="en-US" dirty="0">
                <a:solidFill>
                  <a:srgbClr val="5F5F5F"/>
                </a:solidFill>
              </a:rPr>
              <a:t>Romulus kills Remus</a:t>
            </a:r>
          </a:p>
          <a:p>
            <a:r>
              <a:rPr lang="en-US" dirty="0">
                <a:solidFill>
                  <a:srgbClr val="5F5F5F"/>
                </a:solidFill>
              </a:rPr>
              <a:t>Rome is founded, Romulus king 753 BCE</a:t>
            </a:r>
          </a:p>
        </p:txBody>
      </p:sp>
      <p:pic>
        <p:nvPicPr>
          <p:cNvPr id="33794" name="Picture 2" descr="https://upload.wikimedia.org/wikipedia/commons/thumb/5/57/Seven_Hills_of_Rome.svg/400px-Seven_Hills_of_Rom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491" y="1592425"/>
            <a:ext cx="5287478" cy="504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99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t>5,000,000 km</a:t>
            </a:r>
            <a:r>
              <a:rPr lang="en-US" baseline="30000" dirty="0" smtClean="0"/>
              <a:t>2</a:t>
            </a:r>
            <a:r>
              <a:rPr lang="en-US" dirty="0"/>
              <a:t> </a:t>
            </a:r>
            <a:r>
              <a:rPr lang="en-US" dirty="0" smtClean="0"/>
              <a:t>(1,930,511 </a:t>
            </a:r>
            <a:r>
              <a:rPr lang="en-US" dirty="0" err="1" smtClean="0"/>
              <a:t>sq</a:t>
            </a:r>
            <a:r>
              <a:rPr lang="en-US" dirty="0" smtClean="0"/>
              <a:t> mi)</a:t>
            </a:r>
          </a:p>
          <a:p>
            <a:r>
              <a:rPr lang="en-US" dirty="0" smtClean="0">
                <a:solidFill>
                  <a:srgbClr val="5F5F5F"/>
                </a:solidFill>
              </a:rPr>
              <a:t>Legacy</a:t>
            </a:r>
          </a:p>
          <a:p>
            <a:pPr lvl="1"/>
            <a:r>
              <a:rPr lang="en-US" dirty="0" smtClean="0">
                <a:solidFill>
                  <a:srgbClr val="5F5F5F"/>
                </a:solidFill>
              </a:rPr>
              <a:t>Latin</a:t>
            </a:r>
          </a:p>
          <a:p>
            <a:pPr lvl="1"/>
            <a:r>
              <a:rPr lang="en-US" dirty="0" smtClean="0">
                <a:solidFill>
                  <a:srgbClr val="5F5F5F"/>
                </a:solidFill>
              </a:rPr>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3806905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a:t>Rhea Silvia impregnated by Mars</a:t>
            </a:r>
          </a:p>
          <a:p>
            <a:r>
              <a:rPr lang="en-US" dirty="0"/>
              <a:t>Gives birth to twins, Romulus and Remus</a:t>
            </a:r>
          </a:p>
          <a:p>
            <a:r>
              <a:rPr lang="en-US" dirty="0" err="1"/>
              <a:t>Amulius</a:t>
            </a:r>
            <a:r>
              <a:rPr lang="en-US" dirty="0"/>
              <a:t> throws twins in the Tiber</a:t>
            </a:r>
          </a:p>
          <a:p>
            <a:r>
              <a:rPr lang="en-US" dirty="0"/>
              <a:t>Saved and raised by she-wolf</a:t>
            </a:r>
          </a:p>
          <a:p>
            <a:r>
              <a:rPr lang="en-US" dirty="0"/>
              <a:t>Twins want to found a city</a:t>
            </a:r>
          </a:p>
          <a:p>
            <a:r>
              <a:rPr lang="en-US" dirty="0"/>
              <a:t>Romulus kills Remus</a:t>
            </a:r>
          </a:p>
          <a:p>
            <a:r>
              <a:rPr lang="en-US" dirty="0">
                <a:solidFill>
                  <a:srgbClr val="5F5F5F"/>
                </a:solidFill>
              </a:rPr>
              <a:t>Rome is founded, Romulus king 753 BCE</a:t>
            </a:r>
          </a:p>
        </p:txBody>
      </p:sp>
      <p:pic>
        <p:nvPicPr>
          <p:cNvPr id="34818" name="Picture 2" descr="http://www.crystalinks.com/romulusvultu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052" y="1543802"/>
            <a:ext cx="5362892" cy="509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59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a:t>
            </a:r>
            <a:r>
              <a:rPr lang="en-US" dirty="0" err="1" smtClean="0"/>
              <a:t>remus</a:t>
            </a:r>
            <a:endParaRPr lang="en-US" dirty="0"/>
          </a:p>
        </p:txBody>
      </p:sp>
      <p:sp>
        <p:nvSpPr>
          <p:cNvPr id="3" name="Content Placeholder 2"/>
          <p:cNvSpPr>
            <a:spLocks noGrp="1"/>
          </p:cNvSpPr>
          <p:nvPr>
            <p:ph idx="1"/>
          </p:nvPr>
        </p:nvSpPr>
        <p:spPr/>
        <p:txBody>
          <a:bodyPr/>
          <a:lstStyle/>
          <a:p>
            <a:r>
              <a:rPr lang="en-US" dirty="0" smtClean="0"/>
              <a:t>Rhea Silvia impregnated by Mars</a:t>
            </a:r>
          </a:p>
          <a:p>
            <a:r>
              <a:rPr lang="en-US" dirty="0" smtClean="0"/>
              <a:t>Gives birth to twins, Romulus and Remus</a:t>
            </a:r>
          </a:p>
          <a:p>
            <a:r>
              <a:rPr lang="en-US" dirty="0" err="1" smtClean="0"/>
              <a:t>Amulius</a:t>
            </a:r>
            <a:r>
              <a:rPr lang="en-US" dirty="0" smtClean="0"/>
              <a:t> throws twins in the Tiber</a:t>
            </a:r>
          </a:p>
          <a:p>
            <a:r>
              <a:rPr lang="en-US" dirty="0" smtClean="0"/>
              <a:t>Saved and raised by she-wolf</a:t>
            </a:r>
          </a:p>
          <a:p>
            <a:r>
              <a:rPr lang="en-US" dirty="0" smtClean="0"/>
              <a:t>Twins want to found a city</a:t>
            </a:r>
          </a:p>
          <a:p>
            <a:r>
              <a:rPr lang="en-US" dirty="0" smtClean="0"/>
              <a:t>Romulus kills Remus</a:t>
            </a:r>
          </a:p>
          <a:p>
            <a:r>
              <a:rPr lang="en-US" dirty="0" smtClean="0"/>
              <a:t>Rome is founded, Romulus king 753 BCE</a:t>
            </a:r>
            <a:endParaRPr lang="en-US" dirty="0"/>
          </a:p>
        </p:txBody>
      </p:sp>
      <p:pic>
        <p:nvPicPr>
          <p:cNvPr id="35842" name="Picture 2" descr="https://upload.wikimedia.org/wikipedia/commons/f/fd/Jean_Auguste_Dominique_Ingres_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675" y="2237466"/>
            <a:ext cx="6011368" cy="307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25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Romulus 753-715 BCE</a:t>
            </a:r>
          </a:p>
          <a:p>
            <a:pPr marL="457200" indent="-457200">
              <a:buFont typeface="+mj-lt"/>
              <a:buAutoNum type="arabicPeriod"/>
            </a:pPr>
            <a:r>
              <a:rPr lang="en-US" dirty="0" err="1">
                <a:solidFill>
                  <a:srgbClr val="5F5F5F"/>
                </a:solidFill>
              </a:rPr>
              <a:t>Numa</a:t>
            </a:r>
            <a:r>
              <a:rPr lang="en-US" dirty="0">
                <a:solidFill>
                  <a:srgbClr val="5F5F5F"/>
                </a:solidFill>
              </a:rPr>
              <a:t> </a:t>
            </a:r>
            <a:r>
              <a:rPr lang="en-US" dirty="0" err="1">
                <a:solidFill>
                  <a:srgbClr val="5F5F5F"/>
                </a:solidFill>
              </a:rPr>
              <a:t>Pompilius</a:t>
            </a:r>
            <a:r>
              <a:rPr lang="en-US" dirty="0">
                <a:solidFill>
                  <a:srgbClr val="5F5F5F"/>
                </a:solidFill>
              </a:rPr>
              <a:t> 715-673</a:t>
            </a:r>
          </a:p>
          <a:p>
            <a:pPr marL="457200" indent="-457200">
              <a:buFont typeface="+mj-lt"/>
              <a:buAutoNum type="arabicPeriod"/>
            </a:pPr>
            <a:r>
              <a:rPr lang="en-US" dirty="0" err="1">
                <a:solidFill>
                  <a:srgbClr val="5F5F5F"/>
                </a:solidFill>
              </a:rPr>
              <a:t>Tullus</a:t>
            </a:r>
            <a:r>
              <a:rPr lang="en-US" dirty="0">
                <a:solidFill>
                  <a:srgbClr val="5F5F5F"/>
                </a:solidFill>
              </a:rPr>
              <a:t> </a:t>
            </a:r>
            <a:r>
              <a:rPr lang="en-US" dirty="0" err="1">
                <a:solidFill>
                  <a:srgbClr val="5F5F5F"/>
                </a:solidFill>
              </a:rPr>
              <a:t>Hostilius</a:t>
            </a:r>
            <a:r>
              <a:rPr lang="en-US" dirty="0">
                <a:solidFill>
                  <a:srgbClr val="5F5F5F"/>
                </a:solidFill>
              </a:rPr>
              <a:t> 673-642</a:t>
            </a:r>
          </a:p>
          <a:p>
            <a:pPr marL="457200" indent="-457200">
              <a:buFont typeface="+mj-lt"/>
              <a:buAutoNum type="arabicPeriod"/>
            </a:pPr>
            <a:r>
              <a:rPr lang="en-US" dirty="0" err="1">
                <a:solidFill>
                  <a:srgbClr val="5F5F5F"/>
                </a:solidFill>
              </a:rPr>
              <a:t>Ancus</a:t>
            </a:r>
            <a:r>
              <a:rPr lang="en-US" dirty="0">
                <a:solidFill>
                  <a:srgbClr val="5F5F5F"/>
                </a:solidFill>
              </a:rPr>
              <a:t> Marcius 642-617</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smtClean="0">
                <a:solidFill>
                  <a:srgbClr val="5F5F5F"/>
                </a:solidFill>
              </a:rPr>
              <a:t>Priscus</a:t>
            </a:r>
            <a:r>
              <a:rPr lang="en-US" dirty="0" smtClean="0">
                <a:solidFill>
                  <a:srgbClr val="5F5F5F"/>
                </a:solidFill>
              </a:rPr>
              <a:t> 616-579</a:t>
            </a:r>
            <a:endParaRPr lang="en-US" dirty="0">
              <a:solidFill>
                <a:srgbClr val="5F5F5F"/>
              </a:solidFill>
            </a:endParaRPr>
          </a:p>
          <a:p>
            <a:pPr marL="457200" indent="-457200">
              <a:buFont typeface="+mj-lt"/>
              <a:buAutoNum type="arabicPeriod"/>
            </a:pPr>
            <a:r>
              <a:rPr lang="en-US" dirty="0" err="1">
                <a:solidFill>
                  <a:srgbClr val="5F5F5F"/>
                </a:solidFill>
              </a:rPr>
              <a:t>Servius</a:t>
            </a:r>
            <a:r>
              <a:rPr lang="en-US" dirty="0">
                <a:solidFill>
                  <a:srgbClr val="5F5F5F"/>
                </a:solidFill>
              </a:rPr>
              <a:t> </a:t>
            </a:r>
            <a:r>
              <a:rPr lang="en-US" dirty="0" err="1">
                <a:solidFill>
                  <a:srgbClr val="5F5F5F"/>
                </a:solidFill>
              </a:rPr>
              <a:t>Tullius</a:t>
            </a:r>
            <a:r>
              <a:rPr lang="en-US" dirty="0">
                <a:solidFill>
                  <a:srgbClr val="5F5F5F"/>
                </a:solidFill>
              </a:rPr>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36868" name="Picture 4" descr="https://upload.wikimedia.org/wikipedia/commons/d/d8/Cortona_Rape_of_the_Sabine_Women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979" y="1707257"/>
            <a:ext cx="6294692" cy="418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83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solidFill>
                  <a:srgbClr val="5F5F5F"/>
                </a:solidFill>
              </a:rPr>
              <a:t>Tullus</a:t>
            </a:r>
            <a:r>
              <a:rPr lang="en-US" dirty="0">
                <a:solidFill>
                  <a:srgbClr val="5F5F5F"/>
                </a:solidFill>
              </a:rPr>
              <a:t> </a:t>
            </a:r>
            <a:r>
              <a:rPr lang="en-US" dirty="0" err="1">
                <a:solidFill>
                  <a:srgbClr val="5F5F5F"/>
                </a:solidFill>
              </a:rPr>
              <a:t>Hostilius</a:t>
            </a:r>
            <a:r>
              <a:rPr lang="en-US" dirty="0">
                <a:solidFill>
                  <a:srgbClr val="5F5F5F"/>
                </a:solidFill>
              </a:rPr>
              <a:t> 673-642</a:t>
            </a:r>
          </a:p>
          <a:p>
            <a:pPr marL="457200" indent="-457200">
              <a:buFont typeface="+mj-lt"/>
              <a:buAutoNum type="arabicPeriod"/>
            </a:pPr>
            <a:r>
              <a:rPr lang="en-US" dirty="0" err="1">
                <a:solidFill>
                  <a:srgbClr val="5F5F5F"/>
                </a:solidFill>
              </a:rPr>
              <a:t>Ancus</a:t>
            </a:r>
            <a:r>
              <a:rPr lang="en-US" dirty="0">
                <a:solidFill>
                  <a:srgbClr val="5F5F5F"/>
                </a:solidFill>
              </a:rPr>
              <a:t> Marcius 642-617</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smtClean="0">
                <a:solidFill>
                  <a:srgbClr val="5F5F5F"/>
                </a:solidFill>
              </a:rPr>
              <a:t>Priscus</a:t>
            </a:r>
            <a:r>
              <a:rPr lang="en-US" dirty="0" smtClean="0">
                <a:solidFill>
                  <a:srgbClr val="5F5F5F"/>
                </a:solidFill>
              </a:rPr>
              <a:t> 616-579</a:t>
            </a:r>
            <a:endParaRPr lang="en-US" dirty="0">
              <a:solidFill>
                <a:srgbClr val="5F5F5F"/>
              </a:solidFill>
            </a:endParaRPr>
          </a:p>
          <a:p>
            <a:pPr marL="457200" indent="-457200">
              <a:buFont typeface="+mj-lt"/>
              <a:buAutoNum type="arabicPeriod"/>
            </a:pPr>
            <a:r>
              <a:rPr lang="en-US" dirty="0" err="1">
                <a:solidFill>
                  <a:srgbClr val="5F5F5F"/>
                </a:solidFill>
              </a:rPr>
              <a:t>Servius</a:t>
            </a:r>
            <a:r>
              <a:rPr lang="en-US" dirty="0">
                <a:solidFill>
                  <a:srgbClr val="5F5F5F"/>
                </a:solidFill>
              </a:rPr>
              <a:t> </a:t>
            </a:r>
            <a:r>
              <a:rPr lang="en-US" dirty="0" err="1">
                <a:solidFill>
                  <a:srgbClr val="5F5F5F"/>
                </a:solidFill>
              </a:rPr>
              <a:t>Tullius</a:t>
            </a:r>
            <a:r>
              <a:rPr lang="en-US" dirty="0">
                <a:solidFill>
                  <a:srgbClr val="5F5F5F"/>
                </a:solidFill>
              </a:rPr>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37890" name="Picture 2" descr="Numa Pompil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171" y="1606923"/>
            <a:ext cx="5219381" cy="500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02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t>Tullus</a:t>
            </a:r>
            <a:r>
              <a:rPr lang="en-US" dirty="0"/>
              <a:t> </a:t>
            </a:r>
            <a:r>
              <a:rPr lang="en-US" dirty="0" err="1"/>
              <a:t>Hostilius</a:t>
            </a:r>
            <a:r>
              <a:rPr lang="en-US" dirty="0"/>
              <a:t> 673-642</a:t>
            </a:r>
          </a:p>
          <a:p>
            <a:pPr marL="457200" indent="-457200">
              <a:buFont typeface="+mj-lt"/>
              <a:buAutoNum type="arabicPeriod"/>
            </a:pPr>
            <a:r>
              <a:rPr lang="en-US" dirty="0" err="1">
                <a:solidFill>
                  <a:srgbClr val="5F5F5F"/>
                </a:solidFill>
              </a:rPr>
              <a:t>Ancus</a:t>
            </a:r>
            <a:r>
              <a:rPr lang="en-US" dirty="0">
                <a:solidFill>
                  <a:srgbClr val="5F5F5F"/>
                </a:solidFill>
              </a:rPr>
              <a:t> Marcius 642-617</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Priscus</a:t>
            </a:r>
            <a:r>
              <a:rPr lang="en-US" dirty="0">
                <a:solidFill>
                  <a:srgbClr val="5F5F5F"/>
                </a:solidFill>
              </a:rPr>
              <a:t> </a:t>
            </a:r>
            <a:r>
              <a:rPr lang="en-US" dirty="0" smtClean="0">
                <a:solidFill>
                  <a:srgbClr val="5F5F5F"/>
                </a:solidFill>
              </a:rPr>
              <a:t>616-579</a:t>
            </a:r>
            <a:endParaRPr lang="en-US" dirty="0">
              <a:solidFill>
                <a:srgbClr val="5F5F5F"/>
              </a:solidFill>
            </a:endParaRPr>
          </a:p>
          <a:p>
            <a:pPr marL="457200" indent="-457200">
              <a:buFont typeface="+mj-lt"/>
              <a:buAutoNum type="arabicPeriod"/>
            </a:pPr>
            <a:r>
              <a:rPr lang="en-US" dirty="0" err="1">
                <a:solidFill>
                  <a:srgbClr val="5F5F5F"/>
                </a:solidFill>
              </a:rPr>
              <a:t>Servius</a:t>
            </a:r>
            <a:r>
              <a:rPr lang="en-US" dirty="0">
                <a:solidFill>
                  <a:srgbClr val="5F5F5F"/>
                </a:solidFill>
              </a:rPr>
              <a:t> </a:t>
            </a:r>
            <a:r>
              <a:rPr lang="en-US" dirty="0" err="1">
                <a:solidFill>
                  <a:srgbClr val="5F5F5F"/>
                </a:solidFill>
              </a:rPr>
              <a:t>Tullius</a:t>
            </a:r>
            <a:r>
              <a:rPr lang="en-US" dirty="0">
                <a:solidFill>
                  <a:srgbClr val="5F5F5F"/>
                </a:solidFill>
              </a:rPr>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38916" name="Picture 4" descr="https://upload.wikimedia.org/wikipedia/commons/thumb/b/b5/La_Victoire_de_Tullus_Hostilius_sur_les_forces_de_Veies_et_de_Fidena.jpg/250px-La_Victoire_de_Tullus_Hostilius_sur_les_forces_de_Veies_et_de_Fide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89" y="1513710"/>
            <a:ext cx="3570440" cy="518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00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t>Tullus</a:t>
            </a:r>
            <a:r>
              <a:rPr lang="en-US" dirty="0"/>
              <a:t> </a:t>
            </a:r>
            <a:r>
              <a:rPr lang="en-US" dirty="0" err="1"/>
              <a:t>Hostilius</a:t>
            </a:r>
            <a:r>
              <a:rPr lang="en-US" dirty="0"/>
              <a:t> 673-642</a:t>
            </a:r>
          </a:p>
          <a:p>
            <a:pPr marL="457200" indent="-457200">
              <a:buFont typeface="+mj-lt"/>
              <a:buAutoNum type="arabicPeriod"/>
            </a:pPr>
            <a:r>
              <a:rPr lang="en-US" dirty="0" err="1"/>
              <a:t>Ancus</a:t>
            </a:r>
            <a:r>
              <a:rPr lang="en-US" dirty="0"/>
              <a:t> Marcius 642-617</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Priscus</a:t>
            </a:r>
            <a:r>
              <a:rPr lang="en-US" dirty="0">
                <a:solidFill>
                  <a:srgbClr val="5F5F5F"/>
                </a:solidFill>
              </a:rPr>
              <a:t> </a:t>
            </a:r>
            <a:r>
              <a:rPr lang="en-US" dirty="0" smtClean="0">
                <a:solidFill>
                  <a:srgbClr val="5F5F5F"/>
                </a:solidFill>
              </a:rPr>
              <a:t>616-579</a:t>
            </a:r>
            <a:endParaRPr lang="en-US" dirty="0">
              <a:solidFill>
                <a:srgbClr val="5F5F5F"/>
              </a:solidFill>
            </a:endParaRPr>
          </a:p>
          <a:p>
            <a:pPr marL="457200" indent="-457200">
              <a:buFont typeface="+mj-lt"/>
              <a:buAutoNum type="arabicPeriod"/>
            </a:pPr>
            <a:r>
              <a:rPr lang="en-US" dirty="0" err="1">
                <a:solidFill>
                  <a:srgbClr val="5F5F5F"/>
                </a:solidFill>
              </a:rPr>
              <a:t>Servius</a:t>
            </a:r>
            <a:r>
              <a:rPr lang="en-US" dirty="0">
                <a:solidFill>
                  <a:srgbClr val="5F5F5F"/>
                </a:solidFill>
              </a:rPr>
              <a:t> </a:t>
            </a:r>
            <a:r>
              <a:rPr lang="en-US" dirty="0" err="1">
                <a:solidFill>
                  <a:srgbClr val="5F5F5F"/>
                </a:solidFill>
              </a:rPr>
              <a:t>Tullius</a:t>
            </a:r>
            <a:r>
              <a:rPr lang="en-US" dirty="0">
                <a:solidFill>
                  <a:srgbClr val="5F5F5F"/>
                </a:solidFill>
              </a:rPr>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39938" name="Picture 2" descr="Ancus-Mart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824" y="1553134"/>
            <a:ext cx="5304865" cy="51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85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t>Tullus</a:t>
            </a:r>
            <a:r>
              <a:rPr lang="en-US" dirty="0"/>
              <a:t> </a:t>
            </a:r>
            <a:r>
              <a:rPr lang="en-US" dirty="0" err="1"/>
              <a:t>Hostilius</a:t>
            </a:r>
            <a:r>
              <a:rPr lang="en-US" dirty="0"/>
              <a:t> 673-642</a:t>
            </a:r>
          </a:p>
          <a:p>
            <a:pPr marL="457200" indent="-457200">
              <a:buFont typeface="+mj-lt"/>
              <a:buAutoNum type="arabicPeriod"/>
            </a:pPr>
            <a:r>
              <a:rPr lang="en-US" dirty="0" err="1"/>
              <a:t>Ancus</a:t>
            </a:r>
            <a:r>
              <a:rPr lang="en-US" dirty="0"/>
              <a:t> Marcius 642-617</a:t>
            </a:r>
          </a:p>
          <a:p>
            <a:pPr marL="457200" indent="-457200">
              <a:buFont typeface="+mj-lt"/>
              <a:buAutoNum type="arabicPeriod"/>
            </a:pPr>
            <a:r>
              <a:rPr lang="en-US" dirty="0"/>
              <a:t>Lucius </a:t>
            </a:r>
            <a:r>
              <a:rPr lang="en-US" dirty="0" err="1"/>
              <a:t>Tarquinius</a:t>
            </a:r>
            <a:r>
              <a:rPr lang="en-US" dirty="0"/>
              <a:t> </a:t>
            </a:r>
            <a:r>
              <a:rPr lang="en-US" dirty="0" err="1"/>
              <a:t>Priscus</a:t>
            </a:r>
            <a:r>
              <a:rPr lang="en-US" dirty="0"/>
              <a:t> </a:t>
            </a:r>
            <a:r>
              <a:rPr lang="en-US" dirty="0" smtClean="0"/>
              <a:t>616-579</a:t>
            </a:r>
            <a:endParaRPr lang="en-US" dirty="0"/>
          </a:p>
          <a:p>
            <a:pPr marL="457200" indent="-457200">
              <a:buFont typeface="+mj-lt"/>
              <a:buAutoNum type="arabicPeriod"/>
            </a:pPr>
            <a:r>
              <a:rPr lang="en-US" dirty="0" err="1">
                <a:solidFill>
                  <a:srgbClr val="5F5F5F"/>
                </a:solidFill>
              </a:rPr>
              <a:t>Servius</a:t>
            </a:r>
            <a:r>
              <a:rPr lang="en-US" dirty="0">
                <a:solidFill>
                  <a:srgbClr val="5F5F5F"/>
                </a:solidFill>
              </a:rPr>
              <a:t> </a:t>
            </a:r>
            <a:r>
              <a:rPr lang="en-US" dirty="0" err="1">
                <a:solidFill>
                  <a:srgbClr val="5F5F5F"/>
                </a:solidFill>
              </a:rPr>
              <a:t>Tullius</a:t>
            </a:r>
            <a:r>
              <a:rPr lang="en-US" dirty="0">
                <a:solidFill>
                  <a:srgbClr val="5F5F5F"/>
                </a:solidFill>
              </a:rPr>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40962" name="Picture 2" descr="http://footage.framepool.com/shotimg/qf/708359409-circus-maximus-monte-palatino-roman-antiquity-archeological-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388" y="1508288"/>
            <a:ext cx="4636656" cy="2608119"/>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http://www.crystalinks.com/Temple%20JupiterOptimusMaxim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12" y="4116407"/>
            <a:ext cx="3143807" cy="265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2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t>Tullus</a:t>
            </a:r>
            <a:r>
              <a:rPr lang="en-US" dirty="0"/>
              <a:t> </a:t>
            </a:r>
            <a:r>
              <a:rPr lang="en-US" dirty="0" err="1"/>
              <a:t>Hostilius</a:t>
            </a:r>
            <a:r>
              <a:rPr lang="en-US" dirty="0"/>
              <a:t> 673-642</a:t>
            </a:r>
          </a:p>
          <a:p>
            <a:pPr marL="457200" indent="-457200">
              <a:buFont typeface="+mj-lt"/>
              <a:buAutoNum type="arabicPeriod"/>
            </a:pPr>
            <a:r>
              <a:rPr lang="en-US" dirty="0" err="1"/>
              <a:t>Ancus</a:t>
            </a:r>
            <a:r>
              <a:rPr lang="en-US" dirty="0"/>
              <a:t> Marcius 642-617</a:t>
            </a:r>
          </a:p>
          <a:p>
            <a:pPr marL="457200" indent="-457200">
              <a:buFont typeface="+mj-lt"/>
              <a:buAutoNum type="arabicPeriod"/>
            </a:pPr>
            <a:r>
              <a:rPr lang="en-US" dirty="0"/>
              <a:t>Lucius </a:t>
            </a:r>
            <a:r>
              <a:rPr lang="en-US" dirty="0" err="1"/>
              <a:t>Tarquinius</a:t>
            </a:r>
            <a:r>
              <a:rPr lang="en-US" dirty="0"/>
              <a:t> </a:t>
            </a:r>
            <a:r>
              <a:rPr lang="en-US" dirty="0" err="1"/>
              <a:t>Priscus</a:t>
            </a:r>
            <a:r>
              <a:rPr lang="en-US" dirty="0"/>
              <a:t> </a:t>
            </a:r>
            <a:r>
              <a:rPr lang="en-US" dirty="0" smtClean="0"/>
              <a:t>616-579</a:t>
            </a:r>
            <a:endParaRPr lang="en-US" dirty="0"/>
          </a:p>
          <a:p>
            <a:pPr marL="457200" indent="-457200">
              <a:buFont typeface="+mj-lt"/>
              <a:buAutoNum type="arabicPeriod"/>
            </a:pPr>
            <a:r>
              <a:rPr lang="en-US" dirty="0" err="1"/>
              <a:t>Servius</a:t>
            </a:r>
            <a:r>
              <a:rPr lang="en-US" dirty="0"/>
              <a:t> </a:t>
            </a:r>
            <a:r>
              <a:rPr lang="en-US" dirty="0" err="1"/>
              <a:t>Tullius</a:t>
            </a:r>
            <a:r>
              <a:rPr lang="en-US" dirty="0"/>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41986" name="Picture 2" descr="Servius by Rou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798" y="1573304"/>
            <a:ext cx="5100526" cy="514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6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census</a:t>
            </a:r>
            <a:endParaRPr lang="en-US" dirty="0"/>
          </a:p>
        </p:txBody>
      </p:sp>
      <p:sp>
        <p:nvSpPr>
          <p:cNvPr id="3" name="Content Placeholder 2"/>
          <p:cNvSpPr>
            <a:spLocks noGrp="1"/>
          </p:cNvSpPr>
          <p:nvPr>
            <p:ph idx="1"/>
          </p:nvPr>
        </p:nvSpPr>
        <p:spPr>
          <a:xfrm>
            <a:off x="913795" y="2096063"/>
            <a:ext cx="10353762" cy="4578113"/>
          </a:xfrm>
        </p:spPr>
        <p:txBody>
          <a:bodyPr>
            <a:normAutofit fontScale="92500" lnSpcReduction="20000"/>
          </a:bodyPr>
          <a:lstStyle/>
          <a:p>
            <a:r>
              <a:rPr lang="en-US" dirty="0" smtClean="0"/>
              <a:t>Over 100,000 asses (monetary unit)</a:t>
            </a:r>
          </a:p>
          <a:p>
            <a:pPr lvl="1"/>
            <a:r>
              <a:rPr lang="en-US" dirty="0" smtClean="0"/>
              <a:t>80 </a:t>
            </a:r>
            <a:r>
              <a:rPr lang="en-US" dirty="0" err="1" smtClean="0"/>
              <a:t>centuriae</a:t>
            </a:r>
            <a:endParaRPr lang="en-US" dirty="0" smtClean="0"/>
          </a:p>
          <a:p>
            <a:r>
              <a:rPr lang="en-US" dirty="0" smtClean="0"/>
              <a:t>75,000 to 100,000 asses</a:t>
            </a:r>
          </a:p>
          <a:p>
            <a:pPr lvl="1"/>
            <a:r>
              <a:rPr lang="en-US" dirty="0" smtClean="0"/>
              <a:t>20 </a:t>
            </a:r>
            <a:r>
              <a:rPr lang="en-US" dirty="0" err="1" smtClean="0"/>
              <a:t>centuriae</a:t>
            </a:r>
            <a:endParaRPr lang="en-US" dirty="0" smtClean="0"/>
          </a:p>
          <a:p>
            <a:r>
              <a:rPr lang="en-US" dirty="0" smtClean="0"/>
              <a:t>50,000 to 75,000 asses</a:t>
            </a:r>
          </a:p>
          <a:p>
            <a:pPr lvl="1"/>
            <a:r>
              <a:rPr lang="en-US" dirty="0" smtClean="0"/>
              <a:t>20 </a:t>
            </a:r>
            <a:r>
              <a:rPr lang="en-US" dirty="0" err="1" smtClean="0"/>
              <a:t>centuriae</a:t>
            </a:r>
            <a:endParaRPr lang="en-US" dirty="0" smtClean="0"/>
          </a:p>
          <a:p>
            <a:r>
              <a:rPr lang="en-US" dirty="0" smtClean="0"/>
              <a:t>25,000 to 50,000 asses</a:t>
            </a:r>
          </a:p>
          <a:p>
            <a:pPr lvl="1"/>
            <a:r>
              <a:rPr lang="en-US" dirty="0" smtClean="0"/>
              <a:t>20 </a:t>
            </a:r>
            <a:r>
              <a:rPr lang="en-US" dirty="0" err="1" smtClean="0"/>
              <a:t>centuriae</a:t>
            </a:r>
            <a:endParaRPr lang="en-US" dirty="0" smtClean="0"/>
          </a:p>
          <a:p>
            <a:r>
              <a:rPr lang="en-US" dirty="0" smtClean="0"/>
              <a:t>11,000 to 25,000 asses</a:t>
            </a:r>
          </a:p>
          <a:p>
            <a:pPr lvl="1"/>
            <a:r>
              <a:rPr lang="en-US" dirty="0" smtClean="0"/>
              <a:t>30 </a:t>
            </a:r>
            <a:r>
              <a:rPr lang="en-US" dirty="0" err="1" smtClean="0"/>
              <a:t>centuriae</a:t>
            </a:r>
            <a:endParaRPr lang="en-US" dirty="0" smtClean="0"/>
          </a:p>
          <a:p>
            <a:r>
              <a:rPr lang="en-US" dirty="0" smtClean="0"/>
              <a:t>Under 11,000 asses</a:t>
            </a:r>
          </a:p>
          <a:p>
            <a:pPr lvl="1"/>
            <a:r>
              <a:rPr lang="en-US" dirty="0" smtClean="0"/>
              <a:t>1 century</a:t>
            </a:r>
            <a:endParaRPr lang="en-US" dirty="0"/>
          </a:p>
        </p:txBody>
      </p:sp>
      <p:pic>
        <p:nvPicPr>
          <p:cNvPr id="83970" name="Picture 2" descr="http://s3.amazonaws.com/armstrongeconomics-wp/2013/07/As-Decli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954" y="1869141"/>
            <a:ext cx="6522522" cy="462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1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Romulus 753-715 BCE</a:t>
            </a:r>
          </a:p>
          <a:p>
            <a:pPr marL="457200" indent="-457200">
              <a:buFont typeface="+mj-lt"/>
              <a:buAutoNum type="arabicPeriod"/>
            </a:pPr>
            <a:r>
              <a:rPr lang="en-US" dirty="0" err="1"/>
              <a:t>Numa</a:t>
            </a:r>
            <a:r>
              <a:rPr lang="en-US" dirty="0"/>
              <a:t> </a:t>
            </a:r>
            <a:r>
              <a:rPr lang="en-US" dirty="0" err="1"/>
              <a:t>Pompilius</a:t>
            </a:r>
            <a:r>
              <a:rPr lang="en-US" dirty="0"/>
              <a:t> 715-673</a:t>
            </a:r>
          </a:p>
          <a:p>
            <a:pPr marL="457200" indent="-457200">
              <a:buFont typeface="+mj-lt"/>
              <a:buAutoNum type="arabicPeriod"/>
            </a:pPr>
            <a:r>
              <a:rPr lang="en-US" dirty="0" err="1"/>
              <a:t>Tullus</a:t>
            </a:r>
            <a:r>
              <a:rPr lang="en-US" dirty="0"/>
              <a:t> </a:t>
            </a:r>
            <a:r>
              <a:rPr lang="en-US" dirty="0" err="1"/>
              <a:t>Hostilius</a:t>
            </a:r>
            <a:r>
              <a:rPr lang="en-US" dirty="0"/>
              <a:t> 673-642</a:t>
            </a:r>
          </a:p>
          <a:p>
            <a:pPr marL="457200" indent="-457200">
              <a:buFont typeface="+mj-lt"/>
              <a:buAutoNum type="arabicPeriod"/>
            </a:pPr>
            <a:r>
              <a:rPr lang="en-US" dirty="0" err="1"/>
              <a:t>Ancus</a:t>
            </a:r>
            <a:r>
              <a:rPr lang="en-US" dirty="0"/>
              <a:t> Marcius 642-617</a:t>
            </a:r>
          </a:p>
          <a:p>
            <a:pPr marL="457200" indent="-457200">
              <a:buFont typeface="+mj-lt"/>
              <a:buAutoNum type="arabicPeriod"/>
            </a:pPr>
            <a:r>
              <a:rPr lang="en-US" dirty="0"/>
              <a:t>Lucius </a:t>
            </a:r>
            <a:r>
              <a:rPr lang="en-US" dirty="0" err="1"/>
              <a:t>Tarquinius</a:t>
            </a:r>
            <a:r>
              <a:rPr lang="en-US" dirty="0"/>
              <a:t> </a:t>
            </a:r>
            <a:r>
              <a:rPr lang="en-US" dirty="0" err="1"/>
              <a:t>Priscus</a:t>
            </a:r>
            <a:r>
              <a:rPr lang="en-US" dirty="0"/>
              <a:t> </a:t>
            </a:r>
            <a:r>
              <a:rPr lang="en-US" dirty="0" smtClean="0"/>
              <a:t>616-579</a:t>
            </a:r>
            <a:endParaRPr lang="en-US" dirty="0"/>
          </a:p>
          <a:p>
            <a:pPr marL="457200" indent="-457200">
              <a:buFont typeface="+mj-lt"/>
              <a:buAutoNum type="arabicPeriod"/>
            </a:pPr>
            <a:r>
              <a:rPr lang="en-US" dirty="0" err="1"/>
              <a:t>Servius</a:t>
            </a:r>
            <a:r>
              <a:rPr lang="en-US" dirty="0"/>
              <a:t> </a:t>
            </a:r>
            <a:r>
              <a:rPr lang="en-US" dirty="0" err="1"/>
              <a:t>Tullius</a:t>
            </a:r>
            <a:r>
              <a:rPr lang="en-US" dirty="0"/>
              <a:t> 578-535</a:t>
            </a:r>
          </a:p>
          <a:p>
            <a:pPr marL="457200" indent="-457200">
              <a:buFont typeface="+mj-lt"/>
              <a:buAutoNum type="arabicPeriod"/>
            </a:pPr>
            <a:r>
              <a:rPr lang="en-US" dirty="0">
                <a:solidFill>
                  <a:srgbClr val="5F5F5F"/>
                </a:solidFill>
              </a:rPr>
              <a:t>Lucius </a:t>
            </a:r>
            <a:r>
              <a:rPr lang="en-US" dirty="0" err="1">
                <a:solidFill>
                  <a:srgbClr val="5F5F5F"/>
                </a:solidFill>
              </a:rPr>
              <a:t>Tarquinius</a:t>
            </a:r>
            <a:r>
              <a:rPr lang="en-US" dirty="0">
                <a:solidFill>
                  <a:srgbClr val="5F5F5F"/>
                </a:solidFill>
              </a:rPr>
              <a:t> </a:t>
            </a:r>
            <a:r>
              <a:rPr lang="en-US" dirty="0" err="1">
                <a:solidFill>
                  <a:srgbClr val="5F5F5F"/>
                </a:solidFill>
              </a:rPr>
              <a:t>Superbus</a:t>
            </a:r>
            <a:r>
              <a:rPr lang="en-US" dirty="0">
                <a:solidFill>
                  <a:srgbClr val="5F5F5F"/>
                </a:solidFill>
              </a:rPr>
              <a:t> </a:t>
            </a:r>
            <a:r>
              <a:rPr lang="en-US" dirty="0" smtClean="0">
                <a:solidFill>
                  <a:srgbClr val="5F5F5F"/>
                </a:solidFill>
              </a:rPr>
              <a:t>534-510</a:t>
            </a:r>
            <a:endParaRPr lang="en-US" dirty="0">
              <a:solidFill>
                <a:srgbClr val="5F5F5F"/>
              </a:solidFill>
            </a:endParaRPr>
          </a:p>
        </p:txBody>
      </p:sp>
      <p:pic>
        <p:nvPicPr>
          <p:cNvPr id="41986" name="Picture 2" descr="Servius by Rou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798" y="1573304"/>
            <a:ext cx="5100526" cy="514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dn0.vox-cdn.com/assets/4821948/xkw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394" y="0"/>
            <a:ext cx="9200561" cy="687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121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Kings of </a:t>
            </a:r>
            <a:r>
              <a:rPr lang="en-US" dirty="0" err="1" smtClean="0"/>
              <a:t>rome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Romulus 753-715 BCE</a:t>
            </a:r>
          </a:p>
          <a:p>
            <a:pPr marL="457200" indent="-457200">
              <a:buFont typeface="+mj-lt"/>
              <a:buAutoNum type="arabicPeriod"/>
            </a:pPr>
            <a:r>
              <a:rPr lang="en-US" dirty="0" err="1" smtClean="0"/>
              <a:t>Numa</a:t>
            </a:r>
            <a:r>
              <a:rPr lang="en-US" dirty="0" smtClean="0"/>
              <a:t> </a:t>
            </a:r>
            <a:r>
              <a:rPr lang="en-US" dirty="0" err="1" smtClean="0"/>
              <a:t>Pompilius</a:t>
            </a:r>
            <a:r>
              <a:rPr lang="en-US" dirty="0" smtClean="0"/>
              <a:t> 715-673</a:t>
            </a:r>
          </a:p>
          <a:p>
            <a:pPr marL="457200" indent="-457200">
              <a:buFont typeface="+mj-lt"/>
              <a:buAutoNum type="arabicPeriod"/>
            </a:pPr>
            <a:r>
              <a:rPr lang="en-US" dirty="0" err="1" smtClean="0"/>
              <a:t>Tullus</a:t>
            </a:r>
            <a:r>
              <a:rPr lang="en-US" dirty="0" smtClean="0"/>
              <a:t> </a:t>
            </a:r>
            <a:r>
              <a:rPr lang="en-US" dirty="0" err="1" smtClean="0"/>
              <a:t>Hostilius</a:t>
            </a:r>
            <a:r>
              <a:rPr lang="en-US" dirty="0" smtClean="0"/>
              <a:t> 673-642</a:t>
            </a:r>
          </a:p>
          <a:p>
            <a:pPr marL="457200" indent="-457200">
              <a:buFont typeface="+mj-lt"/>
              <a:buAutoNum type="arabicPeriod"/>
            </a:pPr>
            <a:r>
              <a:rPr lang="en-US" dirty="0" err="1" smtClean="0"/>
              <a:t>Ancus</a:t>
            </a:r>
            <a:r>
              <a:rPr lang="en-US" dirty="0" smtClean="0"/>
              <a:t> Marcius 642-617</a:t>
            </a:r>
          </a:p>
          <a:p>
            <a:pPr marL="457200" indent="-457200">
              <a:buFont typeface="+mj-lt"/>
              <a:buAutoNum type="arabicPeriod"/>
            </a:pPr>
            <a:r>
              <a:rPr lang="en-US" dirty="0" smtClean="0"/>
              <a:t>Lucius </a:t>
            </a:r>
            <a:r>
              <a:rPr lang="en-US" dirty="0" err="1" smtClean="0"/>
              <a:t>Tarquinius</a:t>
            </a:r>
            <a:r>
              <a:rPr lang="en-US" dirty="0" smtClean="0"/>
              <a:t> </a:t>
            </a:r>
            <a:r>
              <a:rPr lang="en-US" dirty="0" err="1" smtClean="0"/>
              <a:t>Priscus</a:t>
            </a:r>
            <a:r>
              <a:rPr lang="en-US" dirty="0" smtClean="0"/>
              <a:t> 616-579</a:t>
            </a:r>
          </a:p>
          <a:p>
            <a:pPr marL="457200" indent="-457200">
              <a:buFont typeface="+mj-lt"/>
              <a:buAutoNum type="arabicPeriod"/>
            </a:pPr>
            <a:r>
              <a:rPr lang="en-US" dirty="0" err="1" smtClean="0"/>
              <a:t>Servius</a:t>
            </a:r>
            <a:r>
              <a:rPr lang="en-US" dirty="0" smtClean="0"/>
              <a:t> </a:t>
            </a:r>
            <a:r>
              <a:rPr lang="en-US" dirty="0" err="1" smtClean="0"/>
              <a:t>Tullius</a:t>
            </a:r>
            <a:r>
              <a:rPr lang="en-US" dirty="0" smtClean="0"/>
              <a:t> 578-535</a:t>
            </a:r>
          </a:p>
          <a:p>
            <a:pPr marL="457200" indent="-457200">
              <a:buFont typeface="+mj-lt"/>
              <a:buAutoNum type="arabicPeriod"/>
            </a:pPr>
            <a:r>
              <a:rPr lang="en-US" dirty="0" smtClean="0"/>
              <a:t>Lucius </a:t>
            </a:r>
            <a:r>
              <a:rPr lang="en-US" dirty="0" err="1" smtClean="0"/>
              <a:t>Tarquinius</a:t>
            </a:r>
            <a:r>
              <a:rPr lang="en-US" dirty="0" smtClean="0"/>
              <a:t> </a:t>
            </a:r>
            <a:r>
              <a:rPr lang="en-US" dirty="0" err="1" smtClean="0"/>
              <a:t>Superbus</a:t>
            </a:r>
            <a:r>
              <a:rPr lang="en-US" dirty="0" smtClean="0"/>
              <a:t> 534-510</a:t>
            </a:r>
            <a:endParaRPr lang="en-US" dirty="0"/>
          </a:p>
        </p:txBody>
      </p:sp>
      <p:pic>
        <p:nvPicPr>
          <p:cNvPr id="4098" name="Picture 2" descr="http://www.grosvenorprints.com/jpegs/46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99376"/>
            <a:ext cx="6242141" cy="45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43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Republic (510-27 BCE)</a:t>
            </a:r>
            <a:endParaRPr lang="en-US" dirty="0"/>
          </a:p>
        </p:txBody>
      </p:sp>
      <p:sp>
        <p:nvSpPr>
          <p:cNvPr id="3" name="Content Placeholder 2"/>
          <p:cNvSpPr>
            <a:spLocks noGrp="1"/>
          </p:cNvSpPr>
          <p:nvPr>
            <p:ph idx="1"/>
          </p:nvPr>
        </p:nvSpPr>
        <p:spPr/>
        <p:txBody>
          <a:bodyPr/>
          <a:lstStyle/>
          <a:p>
            <a:r>
              <a:rPr lang="en-US" dirty="0"/>
              <a:t>E</a:t>
            </a:r>
            <a:r>
              <a:rPr lang="en-US" dirty="0" smtClean="0"/>
              <a:t>arly-mid Republic (510-264 BCE)</a:t>
            </a:r>
          </a:p>
          <a:p>
            <a:pPr lvl="1"/>
            <a:r>
              <a:rPr lang="en-US" dirty="0" smtClean="0"/>
              <a:t>Cursus </a:t>
            </a:r>
            <a:r>
              <a:rPr lang="en-US" dirty="0" err="1" smtClean="0"/>
              <a:t>Honorum</a:t>
            </a:r>
            <a:endParaRPr lang="en-US" dirty="0" smtClean="0"/>
          </a:p>
          <a:p>
            <a:pPr lvl="1"/>
            <a:r>
              <a:rPr lang="en-US" dirty="0" smtClean="0"/>
              <a:t>The Twelve Tables</a:t>
            </a:r>
          </a:p>
          <a:p>
            <a:pPr lvl="1"/>
            <a:r>
              <a:rPr lang="en-US" dirty="0" smtClean="0"/>
              <a:t>Roman Values</a:t>
            </a:r>
          </a:p>
          <a:p>
            <a:pPr lvl="1"/>
            <a:r>
              <a:rPr lang="en-US" dirty="0" smtClean="0"/>
              <a:t>Conflict of the Orders</a:t>
            </a:r>
          </a:p>
          <a:p>
            <a:pPr lvl="1"/>
            <a:r>
              <a:rPr lang="en-US" dirty="0" smtClean="0"/>
              <a:t>Expansion in Italy</a:t>
            </a:r>
          </a:p>
          <a:p>
            <a:pPr lvl="1"/>
            <a:r>
              <a:rPr lang="en-US" dirty="0" smtClean="0"/>
              <a:t>War with Pyrrhus</a:t>
            </a:r>
          </a:p>
          <a:p>
            <a:endParaRPr lang="en-US" dirty="0"/>
          </a:p>
        </p:txBody>
      </p:sp>
      <p:pic>
        <p:nvPicPr>
          <p:cNvPr id="2050" name="Picture 2" descr="https://upload.wikimedia.org/wikipedia/commons/a/a3/Maccari-Cic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7" y="1935921"/>
            <a:ext cx="6487217" cy="404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72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Cursus </a:t>
            </a:r>
            <a:r>
              <a:rPr lang="en-US" dirty="0" err="1" smtClean="0"/>
              <a:t>honorem</a:t>
            </a:r>
            <a:endParaRPr lang="en-US" dirty="0"/>
          </a:p>
        </p:txBody>
      </p:sp>
      <p:sp>
        <p:nvSpPr>
          <p:cNvPr id="3" name="Content Placeholder 2"/>
          <p:cNvSpPr>
            <a:spLocks noGrp="1"/>
          </p:cNvSpPr>
          <p:nvPr>
            <p:ph idx="1"/>
          </p:nvPr>
        </p:nvSpPr>
        <p:spPr/>
        <p:txBody>
          <a:bodyPr/>
          <a:lstStyle/>
          <a:p>
            <a:r>
              <a:rPr lang="en-US" dirty="0" smtClean="0"/>
              <a:t>Quaestor</a:t>
            </a:r>
          </a:p>
          <a:p>
            <a:r>
              <a:rPr lang="en-US" dirty="0" smtClean="0"/>
              <a:t>Tribune</a:t>
            </a:r>
          </a:p>
          <a:p>
            <a:r>
              <a:rPr lang="en-US" dirty="0" smtClean="0"/>
              <a:t>Aedile</a:t>
            </a:r>
          </a:p>
          <a:p>
            <a:r>
              <a:rPr lang="en-US" dirty="0" smtClean="0"/>
              <a:t>Praetor</a:t>
            </a:r>
          </a:p>
          <a:p>
            <a:r>
              <a:rPr lang="en-US" dirty="0" smtClean="0"/>
              <a:t>Consul</a:t>
            </a:r>
          </a:p>
          <a:p>
            <a:r>
              <a:rPr lang="en-US" dirty="0" smtClean="0"/>
              <a:t>Dictator</a:t>
            </a:r>
            <a:endParaRPr lang="en-US" dirty="0"/>
          </a:p>
        </p:txBody>
      </p:sp>
      <p:pic>
        <p:nvPicPr>
          <p:cNvPr id="23554" name="Picture 2" descr="http://www.vroma.org/~bmcmanus/cur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977" y="1487733"/>
            <a:ext cx="3321564" cy="528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85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sp>
        <p:nvSpPr>
          <p:cNvPr id="3" name="Content Placeholder 2"/>
          <p:cNvSpPr>
            <a:spLocks noGrp="1"/>
          </p:cNvSpPr>
          <p:nvPr>
            <p:ph idx="1"/>
          </p:nvPr>
        </p:nvSpPr>
        <p:spPr/>
        <p:txBody>
          <a:bodyPr/>
          <a:lstStyle/>
          <a:p>
            <a:r>
              <a:rPr lang="en-US" dirty="0"/>
              <a:t>Early republic (5</a:t>
            </a:r>
            <a:r>
              <a:rPr lang="en-US" baseline="30000" dirty="0"/>
              <a:t>th</a:t>
            </a:r>
            <a:r>
              <a:rPr lang="en-US" dirty="0"/>
              <a:t> century BCE)</a:t>
            </a:r>
          </a:p>
          <a:p>
            <a:r>
              <a:rPr lang="en-US" dirty="0">
                <a:solidFill>
                  <a:srgbClr val="5F5F5F"/>
                </a:solidFill>
              </a:rPr>
              <a:t>Consuls too powerful</a:t>
            </a:r>
          </a:p>
          <a:p>
            <a:r>
              <a:rPr lang="en-US" dirty="0">
                <a:solidFill>
                  <a:srgbClr val="5F5F5F"/>
                </a:solidFill>
              </a:rPr>
              <a:t>Drafted in 450 BCE by </a:t>
            </a:r>
            <a:r>
              <a:rPr lang="en-US" dirty="0" err="1">
                <a:solidFill>
                  <a:srgbClr val="5F5F5F"/>
                </a:solidFill>
              </a:rPr>
              <a:t>decemvirs</a:t>
            </a:r>
            <a:endParaRPr lang="en-US" dirty="0">
              <a:solidFill>
                <a:srgbClr val="5F5F5F"/>
              </a:solidFill>
            </a:endParaRPr>
          </a:p>
          <a:p>
            <a:r>
              <a:rPr lang="en-US" dirty="0">
                <a:solidFill>
                  <a:srgbClr val="5F5F5F"/>
                </a:solidFill>
              </a:rPr>
              <a:t>Not full law code</a:t>
            </a:r>
          </a:p>
        </p:txBody>
      </p:sp>
      <p:pic>
        <p:nvPicPr>
          <p:cNvPr id="45058" name="Picture 2" descr="https://c1.staticflickr.com/1/33/62005017_7fba26a4f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662576"/>
            <a:ext cx="6367907" cy="47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49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sp>
        <p:nvSpPr>
          <p:cNvPr id="3" name="Content Placeholder 2"/>
          <p:cNvSpPr>
            <a:spLocks noGrp="1"/>
          </p:cNvSpPr>
          <p:nvPr>
            <p:ph idx="1"/>
          </p:nvPr>
        </p:nvSpPr>
        <p:spPr/>
        <p:txBody>
          <a:bodyPr/>
          <a:lstStyle/>
          <a:p>
            <a:r>
              <a:rPr lang="en-US" dirty="0"/>
              <a:t>Early republic (5</a:t>
            </a:r>
            <a:r>
              <a:rPr lang="en-US" baseline="30000" dirty="0"/>
              <a:t>th</a:t>
            </a:r>
            <a:r>
              <a:rPr lang="en-US" dirty="0"/>
              <a:t> century BCE)</a:t>
            </a:r>
          </a:p>
          <a:p>
            <a:r>
              <a:rPr lang="en-US" dirty="0"/>
              <a:t>Consuls too powerful</a:t>
            </a:r>
          </a:p>
          <a:p>
            <a:r>
              <a:rPr lang="en-US" dirty="0">
                <a:solidFill>
                  <a:srgbClr val="5F5F5F"/>
                </a:solidFill>
              </a:rPr>
              <a:t>Drafted in 450 BCE by </a:t>
            </a:r>
            <a:r>
              <a:rPr lang="en-US" dirty="0" err="1">
                <a:solidFill>
                  <a:srgbClr val="5F5F5F"/>
                </a:solidFill>
              </a:rPr>
              <a:t>decemvirs</a:t>
            </a:r>
            <a:endParaRPr lang="en-US" dirty="0">
              <a:solidFill>
                <a:srgbClr val="5F5F5F"/>
              </a:solidFill>
            </a:endParaRPr>
          </a:p>
          <a:p>
            <a:r>
              <a:rPr lang="en-US" dirty="0">
                <a:solidFill>
                  <a:srgbClr val="5F5F5F"/>
                </a:solidFill>
              </a:rPr>
              <a:t>Not full law code</a:t>
            </a:r>
          </a:p>
        </p:txBody>
      </p:sp>
      <p:pic>
        <p:nvPicPr>
          <p:cNvPr id="45058" name="Picture 2" descr="https://c1.staticflickr.com/1/33/62005017_7fba26a4f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662576"/>
            <a:ext cx="6367907" cy="47759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dn.animals-pics.com/pictures/4.bp.blogspot.com/-k3ZIFgcSMIA/Uzw9B8ZG7mI/AAAAAAAAASU/2e-iGufKPIc/s1600/Roman+eagle+SPQ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46" y="4070711"/>
            <a:ext cx="4983892" cy="249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010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sp>
        <p:nvSpPr>
          <p:cNvPr id="3" name="Content Placeholder 2"/>
          <p:cNvSpPr>
            <a:spLocks noGrp="1"/>
          </p:cNvSpPr>
          <p:nvPr>
            <p:ph idx="1"/>
          </p:nvPr>
        </p:nvSpPr>
        <p:spPr/>
        <p:txBody>
          <a:bodyPr/>
          <a:lstStyle/>
          <a:p>
            <a:r>
              <a:rPr lang="en-US" dirty="0"/>
              <a:t>Early republic (5</a:t>
            </a:r>
            <a:r>
              <a:rPr lang="en-US" baseline="30000" dirty="0"/>
              <a:t>th</a:t>
            </a:r>
            <a:r>
              <a:rPr lang="en-US" dirty="0"/>
              <a:t> century BCE)</a:t>
            </a:r>
          </a:p>
          <a:p>
            <a:r>
              <a:rPr lang="en-US" dirty="0"/>
              <a:t>Consuls too powerful</a:t>
            </a:r>
          </a:p>
          <a:p>
            <a:r>
              <a:rPr lang="en-US" dirty="0"/>
              <a:t>Drafted in 450 BCE by </a:t>
            </a:r>
            <a:r>
              <a:rPr lang="en-US" dirty="0" err="1"/>
              <a:t>decemvirs</a:t>
            </a:r>
            <a:endParaRPr lang="en-US" dirty="0"/>
          </a:p>
          <a:p>
            <a:r>
              <a:rPr lang="en-US" dirty="0">
                <a:solidFill>
                  <a:srgbClr val="5F5F5F"/>
                </a:solidFill>
              </a:rPr>
              <a:t>Not full law code</a:t>
            </a:r>
          </a:p>
        </p:txBody>
      </p:sp>
      <p:pic>
        <p:nvPicPr>
          <p:cNvPr id="45058" name="Picture 2" descr="https://c1.staticflickr.com/1/33/62005017_7fba26a4f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662576"/>
            <a:ext cx="6367907" cy="47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25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sp>
        <p:nvSpPr>
          <p:cNvPr id="3" name="Content Placeholder 2"/>
          <p:cNvSpPr>
            <a:spLocks noGrp="1"/>
          </p:cNvSpPr>
          <p:nvPr>
            <p:ph idx="1"/>
          </p:nvPr>
        </p:nvSpPr>
        <p:spPr/>
        <p:txBody>
          <a:bodyPr/>
          <a:lstStyle/>
          <a:p>
            <a:r>
              <a:rPr lang="en-US" dirty="0" smtClean="0"/>
              <a:t>Early republic (5</a:t>
            </a:r>
            <a:r>
              <a:rPr lang="en-US" baseline="30000" dirty="0" smtClean="0"/>
              <a:t>th</a:t>
            </a:r>
            <a:r>
              <a:rPr lang="en-US" dirty="0" smtClean="0"/>
              <a:t> century BCE)</a:t>
            </a:r>
          </a:p>
          <a:p>
            <a:r>
              <a:rPr lang="en-US" dirty="0" smtClean="0"/>
              <a:t>Consuls too powerful</a:t>
            </a:r>
          </a:p>
          <a:p>
            <a:r>
              <a:rPr lang="en-US" dirty="0" smtClean="0"/>
              <a:t>Drafted in 450 BCE by </a:t>
            </a:r>
            <a:r>
              <a:rPr lang="en-US" dirty="0" err="1" smtClean="0"/>
              <a:t>decemvirs</a:t>
            </a:r>
            <a:endParaRPr lang="en-US" dirty="0"/>
          </a:p>
          <a:p>
            <a:r>
              <a:rPr lang="en-US" dirty="0" smtClean="0"/>
              <a:t>Not full law code</a:t>
            </a:r>
          </a:p>
          <a:p>
            <a:endParaRPr lang="en-US" dirty="0"/>
          </a:p>
        </p:txBody>
      </p:sp>
      <p:pic>
        <p:nvPicPr>
          <p:cNvPr id="45058" name="Picture 2" descr="https://c1.staticflickr.com/1/33/62005017_7fba26a4f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662576"/>
            <a:ext cx="6367907" cy="47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228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343945"/>
              </p:ext>
            </p:extLst>
          </p:nvPr>
        </p:nvGraphicFramePr>
        <p:xfrm>
          <a:off x="913880" y="1807333"/>
          <a:ext cx="10353676" cy="4820920"/>
        </p:xfrm>
        <a:graphic>
          <a:graphicData uri="http://schemas.openxmlformats.org/drawingml/2006/table">
            <a:tbl>
              <a:tblPr firstRow="1" bandRow="1">
                <a:tableStyleId>{69012ECD-51FC-41F1-AA8D-1B2483CD663E}</a:tableStyleId>
              </a:tblPr>
              <a:tblGrid>
                <a:gridCol w="5176838"/>
                <a:gridCol w="5176838"/>
              </a:tblGrid>
              <a:tr h="370840">
                <a:tc>
                  <a:txBody>
                    <a:bodyPr/>
                    <a:lstStyle/>
                    <a:p>
                      <a:r>
                        <a:rPr lang="en-US" dirty="0" smtClean="0"/>
                        <a:t>Table</a:t>
                      </a:r>
                      <a:endParaRPr lang="en-US" dirty="0"/>
                    </a:p>
                  </a:txBody>
                  <a:tcPr/>
                </a:tc>
                <a:tc>
                  <a:txBody>
                    <a:bodyPr/>
                    <a:lstStyle/>
                    <a:p>
                      <a:r>
                        <a:rPr lang="en-US" dirty="0" smtClean="0"/>
                        <a:t>Section</a:t>
                      </a:r>
                      <a:r>
                        <a:rPr lang="en-US" baseline="0" dirty="0" smtClean="0"/>
                        <a:t> of law</a:t>
                      </a:r>
                      <a:endParaRPr lang="en-US" dirty="0"/>
                    </a:p>
                  </a:txBody>
                  <a:tcPr/>
                </a:tc>
              </a:tr>
              <a:tr h="370840">
                <a:tc>
                  <a:txBody>
                    <a:bodyPr/>
                    <a:lstStyle/>
                    <a:p>
                      <a:r>
                        <a:rPr lang="en-US" dirty="0" smtClean="0"/>
                        <a:t>I</a:t>
                      </a:r>
                      <a:endParaRPr lang="en-US" dirty="0"/>
                    </a:p>
                  </a:txBody>
                  <a:tcPr/>
                </a:tc>
                <a:tc>
                  <a:txBody>
                    <a:bodyPr/>
                    <a:lstStyle/>
                    <a:p>
                      <a:r>
                        <a:rPr lang="en-US" dirty="0" smtClean="0"/>
                        <a:t>Procedure:</a:t>
                      </a:r>
                      <a:r>
                        <a:rPr lang="en-US" baseline="0" dirty="0" smtClean="0"/>
                        <a:t> for courts and trials</a:t>
                      </a:r>
                      <a:endParaRPr lang="en-US" dirty="0"/>
                    </a:p>
                  </a:txBody>
                  <a:tcPr/>
                </a:tc>
              </a:tr>
              <a:tr h="370840">
                <a:tc>
                  <a:txBody>
                    <a:bodyPr/>
                    <a:lstStyle/>
                    <a:p>
                      <a:r>
                        <a:rPr lang="en-US" dirty="0" smtClean="0"/>
                        <a:t>II</a:t>
                      </a:r>
                      <a:endParaRPr lang="en-US" dirty="0"/>
                    </a:p>
                  </a:txBody>
                  <a:tcPr/>
                </a:tc>
                <a:tc>
                  <a:txBody>
                    <a:bodyPr/>
                    <a:lstStyle/>
                    <a:p>
                      <a:r>
                        <a:rPr lang="en-US" dirty="0" smtClean="0"/>
                        <a:t>Trials, continued</a:t>
                      </a:r>
                      <a:endParaRPr lang="en-US" dirty="0"/>
                    </a:p>
                  </a:txBody>
                  <a:tcPr/>
                </a:tc>
              </a:tr>
              <a:tr h="370840">
                <a:tc>
                  <a:txBody>
                    <a:bodyPr/>
                    <a:lstStyle/>
                    <a:p>
                      <a:r>
                        <a:rPr lang="en-US" dirty="0" smtClean="0"/>
                        <a:t>III</a:t>
                      </a:r>
                      <a:endParaRPr lang="en-US" dirty="0"/>
                    </a:p>
                  </a:txBody>
                  <a:tcPr/>
                </a:tc>
                <a:tc>
                  <a:txBody>
                    <a:bodyPr/>
                    <a:lstStyle/>
                    <a:p>
                      <a:r>
                        <a:rPr lang="en-US" dirty="0" smtClean="0"/>
                        <a:t>Debt</a:t>
                      </a:r>
                      <a:endParaRPr lang="en-US" dirty="0"/>
                    </a:p>
                  </a:txBody>
                  <a:tcPr/>
                </a:tc>
              </a:tr>
              <a:tr h="370840">
                <a:tc>
                  <a:txBody>
                    <a:bodyPr/>
                    <a:lstStyle/>
                    <a:p>
                      <a:r>
                        <a:rPr lang="en-US" dirty="0" smtClean="0"/>
                        <a:t>IV</a:t>
                      </a:r>
                      <a:endParaRPr lang="en-US" dirty="0"/>
                    </a:p>
                  </a:txBody>
                  <a:tcPr/>
                </a:tc>
                <a:tc>
                  <a:txBody>
                    <a:bodyPr/>
                    <a:lstStyle/>
                    <a:p>
                      <a:r>
                        <a:rPr lang="en-US" dirty="0" smtClean="0"/>
                        <a:t>Rights of fathers (paterfamilias) over the family</a:t>
                      </a:r>
                      <a:endParaRPr lang="en-US" dirty="0"/>
                    </a:p>
                  </a:txBody>
                  <a:tcPr/>
                </a:tc>
              </a:tr>
              <a:tr h="370840">
                <a:tc>
                  <a:txBody>
                    <a:bodyPr/>
                    <a:lstStyle/>
                    <a:p>
                      <a:r>
                        <a:rPr lang="en-US" dirty="0" smtClean="0"/>
                        <a:t>V</a:t>
                      </a:r>
                      <a:endParaRPr lang="en-US" dirty="0"/>
                    </a:p>
                  </a:txBody>
                  <a:tcPr/>
                </a:tc>
                <a:tc>
                  <a:txBody>
                    <a:bodyPr/>
                    <a:lstStyle/>
                    <a:p>
                      <a:r>
                        <a:rPr lang="en-US" dirty="0" smtClean="0"/>
                        <a:t>Legal guardianship and inheritance laws</a:t>
                      </a:r>
                      <a:endParaRPr lang="en-US" dirty="0"/>
                    </a:p>
                  </a:txBody>
                  <a:tcPr/>
                </a:tc>
              </a:tr>
              <a:tr h="370840">
                <a:tc>
                  <a:txBody>
                    <a:bodyPr/>
                    <a:lstStyle/>
                    <a:p>
                      <a:r>
                        <a:rPr lang="en-US" dirty="0" smtClean="0"/>
                        <a:t>VI</a:t>
                      </a:r>
                      <a:endParaRPr lang="en-US" dirty="0"/>
                    </a:p>
                  </a:txBody>
                  <a:tcPr/>
                </a:tc>
                <a:tc>
                  <a:txBody>
                    <a:bodyPr/>
                    <a:lstStyle/>
                    <a:p>
                      <a:r>
                        <a:rPr lang="en-US" dirty="0" smtClean="0"/>
                        <a:t>Acquisition and possession</a:t>
                      </a:r>
                      <a:endParaRPr lang="en-US" dirty="0"/>
                    </a:p>
                  </a:txBody>
                  <a:tcPr/>
                </a:tc>
              </a:tr>
              <a:tr h="370840">
                <a:tc>
                  <a:txBody>
                    <a:bodyPr/>
                    <a:lstStyle/>
                    <a:p>
                      <a:r>
                        <a:rPr lang="en-US" dirty="0" smtClean="0"/>
                        <a:t>VII</a:t>
                      </a:r>
                      <a:endParaRPr lang="en-US" dirty="0"/>
                    </a:p>
                  </a:txBody>
                  <a:tcPr/>
                </a:tc>
                <a:tc>
                  <a:txBody>
                    <a:bodyPr/>
                    <a:lstStyle/>
                    <a:p>
                      <a:r>
                        <a:rPr lang="en-US" dirty="0" smtClean="0"/>
                        <a:t>Land rights</a:t>
                      </a:r>
                      <a:endParaRPr lang="en-US" dirty="0"/>
                    </a:p>
                  </a:txBody>
                  <a:tcPr/>
                </a:tc>
              </a:tr>
              <a:tr h="370840">
                <a:tc>
                  <a:txBody>
                    <a:bodyPr/>
                    <a:lstStyle/>
                    <a:p>
                      <a:r>
                        <a:rPr lang="en-US" dirty="0" smtClean="0"/>
                        <a:t>VIII</a:t>
                      </a:r>
                      <a:endParaRPr lang="en-US" dirty="0"/>
                    </a:p>
                  </a:txBody>
                  <a:tcPr/>
                </a:tc>
                <a:tc>
                  <a:txBody>
                    <a:bodyPr/>
                    <a:lstStyle/>
                    <a:p>
                      <a:r>
                        <a:rPr lang="en-US" dirty="0" smtClean="0"/>
                        <a:t>Torts and delicts</a:t>
                      </a:r>
                      <a:r>
                        <a:rPr lang="en-US" baseline="0" dirty="0" smtClean="0"/>
                        <a:t> (Laws of injury)</a:t>
                      </a:r>
                      <a:endParaRPr lang="en-US" dirty="0"/>
                    </a:p>
                  </a:txBody>
                  <a:tcPr/>
                </a:tc>
              </a:tr>
              <a:tr h="370840">
                <a:tc>
                  <a:txBody>
                    <a:bodyPr/>
                    <a:lstStyle/>
                    <a:p>
                      <a:r>
                        <a:rPr lang="en-US" dirty="0" smtClean="0"/>
                        <a:t>IX</a:t>
                      </a:r>
                      <a:endParaRPr lang="en-US" dirty="0"/>
                    </a:p>
                  </a:txBody>
                  <a:tcPr/>
                </a:tc>
                <a:tc>
                  <a:txBody>
                    <a:bodyPr/>
                    <a:lstStyle/>
                    <a:p>
                      <a:r>
                        <a:rPr lang="en-US" dirty="0" smtClean="0"/>
                        <a:t>Public law</a:t>
                      </a:r>
                      <a:endParaRPr lang="en-US" dirty="0"/>
                    </a:p>
                  </a:txBody>
                  <a:tcPr/>
                </a:tc>
              </a:tr>
              <a:tr h="370840">
                <a:tc>
                  <a:txBody>
                    <a:bodyPr/>
                    <a:lstStyle/>
                    <a:p>
                      <a:r>
                        <a:rPr lang="en-US" dirty="0" smtClean="0"/>
                        <a:t>X</a:t>
                      </a:r>
                      <a:endParaRPr lang="en-US" dirty="0"/>
                    </a:p>
                  </a:txBody>
                  <a:tcPr/>
                </a:tc>
                <a:tc>
                  <a:txBody>
                    <a:bodyPr/>
                    <a:lstStyle/>
                    <a:p>
                      <a:r>
                        <a:rPr lang="en-US" dirty="0" smtClean="0"/>
                        <a:t>Sacred law</a:t>
                      </a:r>
                      <a:endParaRPr lang="en-US" dirty="0"/>
                    </a:p>
                  </a:txBody>
                  <a:tcPr/>
                </a:tc>
              </a:tr>
              <a:tr h="370840">
                <a:tc>
                  <a:txBody>
                    <a:bodyPr/>
                    <a:lstStyle/>
                    <a:p>
                      <a:r>
                        <a:rPr lang="en-US" dirty="0" smtClean="0"/>
                        <a:t>XI</a:t>
                      </a:r>
                      <a:endParaRPr lang="en-US" dirty="0"/>
                    </a:p>
                  </a:txBody>
                  <a:tcPr/>
                </a:tc>
                <a:tc>
                  <a:txBody>
                    <a:bodyPr/>
                    <a:lstStyle/>
                    <a:p>
                      <a:r>
                        <a:rPr lang="en-US" dirty="0" smtClean="0"/>
                        <a:t>Supplement</a:t>
                      </a:r>
                      <a:r>
                        <a:rPr lang="en-US" baseline="0" dirty="0" smtClean="0"/>
                        <a:t> I</a:t>
                      </a:r>
                      <a:endParaRPr lang="en-US" dirty="0"/>
                    </a:p>
                  </a:txBody>
                  <a:tcPr/>
                </a:tc>
              </a:tr>
              <a:tr h="370840">
                <a:tc>
                  <a:txBody>
                    <a:bodyPr/>
                    <a:lstStyle/>
                    <a:p>
                      <a:r>
                        <a:rPr lang="en-US" dirty="0" smtClean="0"/>
                        <a:t>XII</a:t>
                      </a:r>
                      <a:endParaRPr lang="en-US" dirty="0"/>
                    </a:p>
                  </a:txBody>
                  <a:tcPr/>
                </a:tc>
                <a:tc>
                  <a:txBody>
                    <a:bodyPr/>
                    <a:lstStyle/>
                    <a:p>
                      <a:r>
                        <a:rPr lang="en-US" dirty="0" smtClean="0"/>
                        <a:t>Supplement</a:t>
                      </a:r>
                      <a:r>
                        <a:rPr lang="en-US" baseline="0" dirty="0" smtClean="0"/>
                        <a:t> II</a:t>
                      </a:r>
                      <a:endParaRPr lang="en-US" dirty="0"/>
                    </a:p>
                  </a:txBody>
                  <a:tcPr/>
                </a:tc>
              </a:tr>
            </a:tbl>
          </a:graphicData>
        </a:graphic>
      </p:graphicFrame>
    </p:spTree>
    <p:extLst>
      <p:ext uri="{BB962C8B-B14F-4D97-AF65-F5344CB8AC3E}">
        <p14:creationId xmlns:p14="http://schemas.microsoft.com/office/powerpoint/2010/main" val="2489012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twelve tables</a:t>
            </a:r>
            <a:endParaRPr lang="en-US" dirty="0"/>
          </a:p>
        </p:txBody>
      </p:sp>
      <p:sp>
        <p:nvSpPr>
          <p:cNvPr id="3" name="Content Placeholder 2"/>
          <p:cNvSpPr>
            <a:spLocks noGrp="1"/>
          </p:cNvSpPr>
          <p:nvPr>
            <p:ph idx="1"/>
          </p:nvPr>
        </p:nvSpPr>
        <p:spPr/>
        <p:txBody>
          <a:bodyPr/>
          <a:lstStyle/>
          <a:p>
            <a:r>
              <a:rPr lang="en-US" dirty="0">
                <a:effectLst/>
              </a:rPr>
              <a:t>VIII. 1 "If any person has sung or composed against another person a SONG (</a:t>
            </a:r>
            <a:r>
              <a:rPr lang="en-US" i="1" dirty="0">
                <a:effectLst/>
              </a:rPr>
              <a:t>carmen</a:t>
            </a:r>
            <a:r>
              <a:rPr lang="en-US" dirty="0">
                <a:effectLst/>
              </a:rPr>
              <a:t>) such as was causing slander or insult.... he shall be clubbed to death</a:t>
            </a:r>
            <a:r>
              <a:rPr lang="en-US" dirty="0" smtClean="0">
                <a:effectLst/>
              </a:rPr>
              <a:t>.“</a:t>
            </a:r>
          </a:p>
        </p:txBody>
      </p:sp>
    </p:spTree>
    <p:extLst>
      <p:ext uri="{BB962C8B-B14F-4D97-AF65-F5344CB8AC3E}">
        <p14:creationId xmlns:p14="http://schemas.microsoft.com/office/powerpoint/2010/main" val="113292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twelve tables</a:t>
            </a:r>
            <a:endParaRPr lang="en-US" dirty="0"/>
          </a:p>
        </p:txBody>
      </p:sp>
      <p:sp>
        <p:nvSpPr>
          <p:cNvPr id="3" name="Content Placeholder 2"/>
          <p:cNvSpPr>
            <a:spLocks noGrp="1"/>
          </p:cNvSpPr>
          <p:nvPr>
            <p:ph idx="1"/>
          </p:nvPr>
        </p:nvSpPr>
        <p:spPr/>
        <p:txBody>
          <a:bodyPr/>
          <a:lstStyle/>
          <a:p>
            <a:r>
              <a:rPr lang="en-US" dirty="0">
                <a:effectLst/>
              </a:rPr>
              <a:t>VIII. 1 "If any person has sung or composed against another person a SONG (</a:t>
            </a:r>
            <a:r>
              <a:rPr lang="en-US" i="1" dirty="0">
                <a:effectLst/>
              </a:rPr>
              <a:t>carmen</a:t>
            </a:r>
            <a:r>
              <a:rPr lang="en-US" dirty="0">
                <a:effectLst/>
              </a:rPr>
              <a:t>) such as was causing slander or insult.... he shall be clubbed to death</a:t>
            </a:r>
            <a:r>
              <a:rPr lang="en-US" dirty="0" smtClean="0">
                <a:effectLst/>
              </a:rPr>
              <a:t>.“</a:t>
            </a:r>
          </a:p>
          <a:p>
            <a:r>
              <a:rPr lang="en-US" dirty="0">
                <a:effectLst/>
              </a:rPr>
              <a:t>VIII. 23 "Whoever is convicted of speaking false witness shall be flung from the </a:t>
            </a:r>
            <a:r>
              <a:rPr lang="en-US" dirty="0" err="1">
                <a:effectLst/>
              </a:rPr>
              <a:t>Tarpeian</a:t>
            </a:r>
            <a:r>
              <a:rPr lang="en-US" dirty="0">
                <a:effectLst/>
              </a:rPr>
              <a:t> Rock</a:t>
            </a:r>
            <a:r>
              <a:rPr lang="en-US" dirty="0" smtClean="0">
                <a:effectLst/>
              </a:rPr>
              <a:t>.“</a:t>
            </a:r>
          </a:p>
        </p:txBody>
      </p:sp>
    </p:spTree>
    <p:extLst>
      <p:ext uri="{BB962C8B-B14F-4D97-AF65-F5344CB8AC3E}">
        <p14:creationId xmlns:p14="http://schemas.microsoft.com/office/powerpoint/2010/main" val="260616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cdn3.vox-cdn.com/assets/4822044/RomanEmpire_117.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84" y="0"/>
            <a:ext cx="9350226" cy="686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505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twelve tables</a:t>
            </a:r>
            <a:endParaRPr lang="en-US" dirty="0"/>
          </a:p>
        </p:txBody>
      </p:sp>
      <p:sp>
        <p:nvSpPr>
          <p:cNvPr id="3" name="Content Placeholder 2"/>
          <p:cNvSpPr>
            <a:spLocks noGrp="1"/>
          </p:cNvSpPr>
          <p:nvPr>
            <p:ph idx="1"/>
          </p:nvPr>
        </p:nvSpPr>
        <p:spPr/>
        <p:txBody>
          <a:bodyPr/>
          <a:lstStyle/>
          <a:p>
            <a:r>
              <a:rPr lang="en-US" dirty="0">
                <a:effectLst/>
              </a:rPr>
              <a:t>VIII. 1 "If any person has sung or composed against another person a SONG (</a:t>
            </a:r>
            <a:r>
              <a:rPr lang="en-US" i="1" dirty="0">
                <a:effectLst/>
              </a:rPr>
              <a:t>carmen</a:t>
            </a:r>
            <a:r>
              <a:rPr lang="en-US" dirty="0">
                <a:effectLst/>
              </a:rPr>
              <a:t>) such as was causing slander or insult.... he shall be clubbed to death</a:t>
            </a:r>
            <a:r>
              <a:rPr lang="en-US" dirty="0" smtClean="0">
                <a:effectLst/>
              </a:rPr>
              <a:t>.“</a:t>
            </a:r>
          </a:p>
          <a:p>
            <a:r>
              <a:rPr lang="en-US" dirty="0">
                <a:effectLst/>
              </a:rPr>
              <a:t>VIII. 23 "Whoever is convicted of speaking false witness shall be flung from the </a:t>
            </a:r>
            <a:r>
              <a:rPr lang="en-US" dirty="0" err="1">
                <a:effectLst/>
              </a:rPr>
              <a:t>Tarpeian</a:t>
            </a:r>
            <a:r>
              <a:rPr lang="en-US" dirty="0">
                <a:effectLst/>
              </a:rPr>
              <a:t> Rock</a:t>
            </a:r>
            <a:r>
              <a:rPr lang="en-US" dirty="0" smtClean="0">
                <a:effectLst/>
              </a:rPr>
              <a:t>.“</a:t>
            </a:r>
          </a:p>
        </p:txBody>
      </p:sp>
      <p:pic>
        <p:nvPicPr>
          <p:cNvPr id="1026" name="Picture 2" descr="https://wonderland1981.files.wordpress.com/2012/10/chucked_off_the_tarpeian_r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205" y="3482491"/>
            <a:ext cx="4572001" cy="312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42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twelve tables</a:t>
            </a:r>
            <a:endParaRPr lang="en-US" dirty="0"/>
          </a:p>
        </p:txBody>
      </p:sp>
      <p:sp>
        <p:nvSpPr>
          <p:cNvPr id="3" name="Content Placeholder 2"/>
          <p:cNvSpPr>
            <a:spLocks noGrp="1"/>
          </p:cNvSpPr>
          <p:nvPr>
            <p:ph idx="1"/>
          </p:nvPr>
        </p:nvSpPr>
        <p:spPr/>
        <p:txBody>
          <a:bodyPr/>
          <a:lstStyle/>
          <a:p>
            <a:r>
              <a:rPr lang="en-US" dirty="0">
                <a:effectLst/>
              </a:rPr>
              <a:t>VIII. 1 "If any person has sung or composed against another person a SONG (</a:t>
            </a:r>
            <a:r>
              <a:rPr lang="en-US" i="1" dirty="0">
                <a:effectLst/>
              </a:rPr>
              <a:t>carmen</a:t>
            </a:r>
            <a:r>
              <a:rPr lang="en-US" dirty="0">
                <a:effectLst/>
              </a:rPr>
              <a:t>) such as was causing slander or insult.... he shall be clubbed to death</a:t>
            </a:r>
            <a:r>
              <a:rPr lang="en-US" dirty="0" smtClean="0">
                <a:effectLst/>
              </a:rPr>
              <a:t>.“</a:t>
            </a:r>
          </a:p>
          <a:p>
            <a:r>
              <a:rPr lang="en-US" dirty="0">
                <a:effectLst/>
              </a:rPr>
              <a:t>VIII. 23 "Whoever is convicted of speaking false witness shall be flung from the </a:t>
            </a:r>
            <a:r>
              <a:rPr lang="en-US" dirty="0" err="1">
                <a:effectLst/>
              </a:rPr>
              <a:t>Tarpeian</a:t>
            </a:r>
            <a:r>
              <a:rPr lang="en-US" dirty="0">
                <a:effectLst/>
              </a:rPr>
              <a:t> Rock</a:t>
            </a:r>
            <a:r>
              <a:rPr lang="en-US" dirty="0" smtClean="0">
                <a:effectLst/>
              </a:rPr>
              <a:t>.“</a:t>
            </a:r>
          </a:p>
          <a:p>
            <a:r>
              <a:rPr lang="en-US" dirty="0">
                <a:effectLst/>
              </a:rPr>
              <a:t>IX. 6 "Putting to death... of any man who has not been convicted, whosoever he might be, is </a:t>
            </a:r>
            <a:r>
              <a:rPr lang="en-US" dirty="0" smtClean="0">
                <a:effectLst/>
              </a:rPr>
              <a:t>forbidden.“</a:t>
            </a:r>
          </a:p>
        </p:txBody>
      </p:sp>
    </p:spTree>
    <p:extLst>
      <p:ext uri="{BB962C8B-B14F-4D97-AF65-F5344CB8AC3E}">
        <p14:creationId xmlns:p14="http://schemas.microsoft.com/office/powerpoint/2010/main" val="3651667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twelve tables</a:t>
            </a:r>
            <a:endParaRPr lang="en-US" dirty="0"/>
          </a:p>
        </p:txBody>
      </p:sp>
      <p:sp>
        <p:nvSpPr>
          <p:cNvPr id="3" name="Content Placeholder 2"/>
          <p:cNvSpPr>
            <a:spLocks noGrp="1"/>
          </p:cNvSpPr>
          <p:nvPr>
            <p:ph idx="1"/>
          </p:nvPr>
        </p:nvSpPr>
        <p:spPr/>
        <p:txBody>
          <a:bodyPr/>
          <a:lstStyle/>
          <a:p>
            <a:r>
              <a:rPr lang="en-US" dirty="0">
                <a:effectLst/>
              </a:rPr>
              <a:t>VIII. 1 "If any person has sung or composed against another person a SONG (</a:t>
            </a:r>
            <a:r>
              <a:rPr lang="en-US" i="1" dirty="0">
                <a:effectLst/>
              </a:rPr>
              <a:t>carmen</a:t>
            </a:r>
            <a:r>
              <a:rPr lang="en-US" dirty="0">
                <a:effectLst/>
              </a:rPr>
              <a:t>) such as was causing slander or insult.... he shall be clubbed to death</a:t>
            </a:r>
            <a:r>
              <a:rPr lang="en-US" dirty="0" smtClean="0">
                <a:effectLst/>
              </a:rPr>
              <a:t>.“</a:t>
            </a:r>
          </a:p>
          <a:p>
            <a:r>
              <a:rPr lang="en-US" dirty="0">
                <a:effectLst/>
              </a:rPr>
              <a:t>VIII. 23 "Whoever is convicted of speaking false witness shall be flung from the </a:t>
            </a:r>
            <a:r>
              <a:rPr lang="en-US" dirty="0" err="1">
                <a:effectLst/>
              </a:rPr>
              <a:t>Tarpeian</a:t>
            </a:r>
            <a:r>
              <a:rPr lang="en-US" dirty="0">
                <a:effectLst/>
              </a:rPr>
              <a:t> Rock</a:t>
            </a:r>
            <a:r>
              <a:rPr lang="en-US" dirty="0" smtClean="0">
                <a:effectLst/>
              </a:rPr>
              <a:t>.“</a:t>
            </a:r>
          </a:p>
          <a:p>
            <a:r>
              <a:rPr lang="en-US" dirty="0">
                <a:effectLst/>
              </a:rPr>
              <a:t>IX. 6 "Putting to death... of any man who has not been convicted, whosoever he might be, is </a:t>
            </a:r>
            <a:r>
              <a:rPr lang="en-US" dirty="0" smtClean="0">
                <a:effectLst/>
              </a:rPr>
              <a:t>forbidden.“</a:t>
            </a:r>
          </a:p>
          <a:p>
            <a:r>
              <a:rPr lang="en-US" dirty="0">
                <a:effectLst/>
              </a:rPr>
              <a:t>XII. 5 "Whatever the People has last ordained shall be held as binding by law."</a:t>
            </a:r>
            <a:endParaRPr lang="en-US" dirty="0"/>
          </a:p>
        </p:txBody>
      </p:sp>
    </p:spTree>
    <p:extLst>
      <p:ext uri="{BB962C8B-B14F-4D97-AF65-F5344CB8AC3E}">
        <p14:creationId xmlns:p14="http://schemas.microsoft.com/office/powerpoint/2010/main" val="519472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values</a:t>
            </a:r>
            <a:endParaRPr lang="en-US" dirty="0"/>
          </a:p>
        </p:txBody>
      </p:sp>
      <p:sp>
        <p:nvSpPr>
          <p:cNvPr id="3" name="Content Placeholder 2"/>
          <p:cNvSpPr>
            <a:spLocks noGrp="1"/>
          </p:cNvSpPr>
          <p:nvPr>
            <p:ph idx="1"/>
          </p:nvPr>
        </p:nvSpPr>
        <p:spPr/>
        <p:txBody>
          <a:bodyPr/>
          <a:lstStyle/>
          <a:p>
            <a:r>
              <a:rPr lang="en-US" dirty="0"/>
              <a:t>Cincinnatus</a:t>
            </a:r>
          </a:p>
          <a:p>
            <a:pPr lvl="1"/>
            <a:r>
              <a:rPr lang="en-US" dirty="0"/>
              <a:t>Roman aristocrat</a:t>
            </a:r>
          </a:p>
          <a:p>
            <a:pPr lvl="1"/>
            <a:r>
              <a:rPr lang="en-US" dirty="0">
                <a:solidFill>
                  <a:srgbClr val="5F5F5F"/>
                </a:solidFill>
              </a:rPr>
              <a:t>Consul 460 BCE</a:t>
            </a:r>
          </a:p>
          <a:p>
            <a:pPr lvl="1"/>
            <a:r>
              <a:rPr lang="en-US" dirty="0">
                <a:solidFill>
                  <a:srgbClr val="5F5F5F"/>
                </a:solidFill>
              </a:rPr>
              <a:t>War with </a:t>
            </a:r>
            <a:r>
              <a:rPr lang="en-US" dirty="0" err="1">
                <a:solidFill>
                  <a:srgbClr val="5F5F5F"/>
                </a:solidFill>
              </a:rPr>
              <a:t>Aequi</a:t>
            </a:r>
            <a:r>
              <a:rPr lang="en-US" dirty="0">
                <a:solidFill>
                  <a:srgbClr val="5F5F5F"/>
                </a:solidFill>
              </a:rPr>
              <a:t> and </a:t>
            </a:r>
            <a:r>
              <a:rPr lang="en-US" dirty="0" err="1">
                <a:solidFill>
                  <a:srgbClr val="5F5F5F"/>
                </a:solidFill>
              </a:rPr>
              <a:t>Sabines</a:t>
            </a:r>
            <a:endParaRPr lang="en-US" dirty="0">
              <a:solidFill>
                <a:srgbClr val="5F5F5F"/>
              </a:solidFill>
            </a:endParaRPr>
          </a:p>
          <a:p>
            <a:pPr lvl="1"/>
            <a:r>
              <a:rPr lang="en-US" dirty="0">
                <a:solidFill>
                  <a:srgbClr val="5F5F5F"/>
                </a:solidFill>
              </a:rPr>
              <a:t>Dictatorship</a:t>
            </a:r>
          </a:p>
          <a:p>
            <a:pPr lvl="1"/>
            <a:r>
              <a:rPr lang="en-US" dirty="0">
                <a:solidFill>
                  <a:srgbClr val="5F5F5F"/>
                </a:solidFill>
              </a:rPr>
              <a:t>Relinquishment of power</a:t>
            </a:r>
          </a:p>
        </p:txBody>
      </p:sp>
      <p:pic>
        <p:nvPicPr>
          <p:cNvPr id="46082" name="Picture 2" descr="https://upload.wikimedia.org/wikipedia/commons/8/81/Cincinato_abandona_el_arado_para_dictar_leyes_a_Roma%2C_c.1806_de_Juan_Antonio_Rib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03" y="1621410"/>
            <a:ext cx="6775968" cy="50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481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values</a:t>
            </a:r>
            <a:endParaRPr lang="en-US" dirty="0"/>
          </a:p>
        </p:txBody>
      </p:sp>
      <p:sp>
        <p:nvSpPr>
          <p:cNvPr id="3" name="Content Placeholder 2"/>
          <p:cNvSpPr>
            <a:spLocks noGrp="1"/>
          </p:cNvSpPr>
          <p:nvPr>
            <p:ph idx="1"/>
          </p:nvPr>
        </p:nvSpPr>
        <p:spPr/>
        <p:txBody>
          <a:bodyPr/>
          <a:lstStyle/>
          <a:p>
            <a:r>
              <a:rPr lang="en-US" dirty="0"/>
              <a:t>Cincinnatus</a:t>
            </a:r>
          </a:p>
          <a:p>
            <a:pPr lvl="1"/>
            <a:r>
              <a:rPr lang="en-US" dirty="0"/>
              <a:t>Roman aristocrat</a:t>
            </a:r>
          </a:p>
          <a:p>
            <a:pPr lvl="1"/>
            <a:r>
              <a:rPr lang="en-US" dirty="0"/>
              <a:t>Consul 460 BCE</a:t>
            </a:r>
          </a:p>
          <a:p>
            <a:pPr lvl="1"/>
            <a:r>
              <a:rPr lang="en-US" dirty="0">
                <a:solidFill>
                  <a:srgbClr val="5F5F5F"/>
                </a:solidFill>
              </a:rPr>
              <a:t>War with </a:t>
            </a:r>
            <a:r>
              <a:rPr lang="en-US" dirty="0" err="1">
                <a:solidFill>
                  <a:srgbClr val="5F5F5F"/>
                </a:solidFill>
              </a:rPr>
              <a:t>Aequi</a:t>
            </a:r>
            <a:r>
              <a:rPr lang="en-US" dirty="0">
                <a:solidFill>
                  <a:srgbClr val="5F5F5F"/>
                </a:solidFill>
              </a:rPr>
              <a:t> and </a:t>
            </a:r>
            <a:r>
              <a:rPr lang="en-US" dirty="0" err="1">
                <a:solidFill>
                  <a:srgbClr val="5F5F5F"/>
                </a:solidFill>
              </a:rPr>
              <a:t>Sabines</a:t>
            </a:r>
            <a:endParaRPr lang="en-US" dirty="0">
              <a:solidFill>
                <a:srgbClr val="5F5F5F"/>
              </a:solidFill>
            </a:endParaRPr>
          </a:p>
          <a:p>
            <a:pPr lvl="1"/>
            <a:r>
              <a:rPr lang="en-US" dirty="0">
                <a:solidFill>
                  <a:srgbClr val="5F5F5F"/>
                </a:solidFill>
              </a:rPr>
              <a:t>Dictatorship</a:t>
            </a:r>
          </a:p>
          <a:p>
            <a:pPr lvl="1"/>
            <a:r>
              <a:rPr lang="en-US" dirty="0">
                <a:solidFill>
                  <a:srgbClr val="5F5F5F"/>
                </a:solidFill>
              </a:rPr>
              <a:t>Relinquishment of power</a:t>
            </a:r>
          </a:p>
        </p:txBody>
      </p:sp>
      <p:pic>
        <p:nvPicPr>
          <p:cNvPr id="46082" name="Picture 2" descr="https://upload.wikimedia.org/wikipedia/commons/8/81/Cincinato_abandona_el_arado_para_dictar_leyes_a_Roma%2C_c.1806_de_Juan_Antonio_Rib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03" y="1621410"/>
            <a:ext cx="6775968" cy="50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83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values</a:t>
            </a:r>
            <a:endParaRPr lang="en-US" dirty="0"/>
          </a:p>
        </p:txBody>
      </p:sp>
      <p:sp>
        <p:nvSpPr>
          <p:cNvPr id="3" name="Content Placeholder 2"/>
          <p:cNvSpPr>
            <a:spLocks noGrp="1"/>
          </p:cNvSpPr>
          <p:nvPr>
            <p:ph idx="1"/>
          </p:nvPr>
        </p:nvSpPr>
        <p:spPr/>
        <p:txBody>
          <a:bodyPr/>
          <a:lstStyle/>
          <a:p>
            <a:r>
              <a:rPr lang="en-US" dirty="0"/>
              <a:t>Cincinnatus</a:t>
            </a:r>
          </a:p>
          <a:p>
            <a:pPr lvl="1"/>
            <a:r>
              <a:rPr lang="en-US" dirty="0"/>
              <a:t>Roman aristocrat</a:t>
            </a:r>
          </a:p>
          <a:p>
            <a:pPr lvl="1"/>
            <a:r>
              <a:rPr lang="en-US" dirty="0"/>
              <a:t>Consul 460 BCE</a:t>
            </a:r>
          </a:p>
          <a:p>
            <a:pPr lvl="1"/>
            <a:r>
              <a:rPr lang="en-US" dirty="0"/>
              <a:t>War with </a:t>
            </a:r>
            <a:r>
              <a:rPr lang="en-US" dirty="0" err="1"/>
              <a:t>Aequi</a:t>
            </a:r>
            <a:r>
              <a:rPr lang="en-US" dirty="0"/>
              <a:t> and </a:t>
            </a:r>
            <a:r>
              <a:rPr lang="en-US" dirty="0" err="1"/>
              <a:t>Sabines</a:t>
            </a:r>
            <a:endParaRPr lang="en-US" dirty="0"/>
          </a:p>
          <a:p>
            <a:pPr lvl="1"/>
            <a:r>
              <a:rPr lang="en-US" dirty="0">
                <a:solidFill>
                  <a:srgbClr val="5F5F5F"/>
                </a:solidFill>
              </a:rPr>
              <a:t>Dictatorship</a:t>
            </a:r>
          </a:p>
          <a:p>
            <a:pPr lvl="1"/>
            <a:r>
              <a:rPr lang="en-US" dirty="0">
                <a:solidFill>
                  <a:srgbClr val="5F5F5F"/>
                </a:solidFill>
              </a:rPr>
              <a:t>Relinquishment of power</a:t>
            </a:r>
          </a:p>
        </p:txBody>
      </p:sp>
      <p:pic>
        <p:nvPicPr>
          <p:cNvPr id="46082" name="Picture 2" descr="https://upload.wikimedia.org/wikipedia/commons/8/81/Cincinato_abandona_el_arado_para_dictar_leyes_a_Roma%2C_c.1806_de_Juan_Antonio_Rib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03" y="1621410"/>
            <a:ext cx="6775968" cy="50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461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values</a:t>
            </a:r>
            <a:endParaRPr lang="en-US" dirty="0"/>
          </a:p>
        </p:txBody>
      </p:sp>
      <p:sp>
        <p:nvSpPr>
          <p:cNvPr id="3" name="Content Placeholder 2"/>
          <p:cNvSpPr>
            <a:spLocks noGrp="1"/>
          </p:cNvSpPr>
          <p:nvPr>
            <p:ph idx="1"/>
          </p:nvPr>
        </p:nvSpPr>
        <p:spPr/>
        <p:txBody>
          <a:bodyPr/>
          <a:lstStyle/>
          <a:p>
            <a:r>
              <a:rPr lang="en-US" dirty="0"/>
              <a:t>Cincinnatus</a:t>
            </a:r>
          </a:p>
          <a:p>
            <a:pPr lvl="1"/>
            <a:r>
              <a:rPr lang="en-US" dirty="0"/>
              <a:t>Roman aristocrat</a:t>
            </a:r>
          </a:p>
          <a:p>
            <a:pPr lvl="1"/>
            <a:r>
              <a:rPr lang="en-US" dirty="0"/>
              <a:t>Consul 460 BCE</a:t>
            </a:r>
          </a:p>
          <a:p>
            <a:pPr lvl="1"/>
            <a:r>
              <a:rPr lang="en-US" dirty="0"/>
              <a:t>War with </a:t>
            </a:r>
            <a:r>
              <a:rPr lang="en-US" dirty="0" err="1"/>
              <a:t>Aequi</a:t>
            </a:r>
            <a:r>
              <a:rPr lang="en-US" dirty="0"/>
              <a:t> and </a:t>
            </a:r>
            <a:r>
              <a:rPr lang="en-US" dirty="0" err="1"/>
              <a:t>Sabines</a:t>
            </a:r>
            <a:endParaRPr lang="en-US" dirty="0"/>
          </a:p>
          <a:p>
            <a:pPr lvl="1"/>
            <a:r>
              <a:rPr lang="en-US" dirty="0"/>
              <a:t>Dictatorship</a:t>
            </a:r>
          </a:p>
          <a:p>
            <a:pPr lvl="1"/>
            <a:r>
              <a:rPr lang="en-US" dirty="0">
                <a:solidFill>
                  <a:srgbClr val="5F5F5F"/>
                </a:solidFill>
              </a:rPr>
              <a:t>Relinquishment of power</a:t>
            </a:r>
          </a:p>
        </p:txBody>
      </p:sp>
      <p:pic>
        <p:nvPicPr>
          <p:cNvPr id="46082" name="Picture 2" descr="https://upload.wikimedia.org/wikipedia/commons/8/81/Cincinato_abandona_el_arado_para_dictar_leyes_a_Roma%2C_c.1806_de_Juan_Antonio_Rib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03" y="1621410"/>
            <a:ext cx="6775968" cy="50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13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values</a:t>
            </a:r>
            <a:endParaRPr lang="en-US" dirty="0"/>
          </a:p>
        </p:txBody>
      </p:sp>
      <p:sp>
        <p:nvSpPr>
          <p:cNvPr id="3" name="Content Placeholder 2"/>
          <p:cNvSpPr>
            <a:spLocks noGrp="1"/>
          </p:cNvSpPr>
          <p:nvPr>
            <p:ph idx="1"/>
          </p:nvPr>
        </p:nvSpPr>
        <p:spPr/>
        <p:txBody>
          <a:bodyPr/>
          <a:lstStyle/>
          <a:p>
            <a:r>
              <a:rPr lang="en-US" dirty="0" smtClean="0"/>
              <a:t>Cincinnatus</a:t>
            </a:r>
          </a:p>
          <a:p>
            <a:pPr lvl="1"/>
            <a:r>
              <a:rPr lang="en-US" dirty="0" smtClean="0"/>
              <a:t>Roman aristocrat</a:t>
            </a:r>
          </a:p>
          <a:p>
            <a:pPr lvl="1"/>
            <a:r>
              <a:rPr lang="en-US" dirty="0" smtClean="0"/>
              <a:t>Consul 460 BCE</a:t>
            </a:r>
          </a:p>
          <a:p>
            <a:pPr lvl="1"/>
            <a:r>
              <a:rPr lang="en-US" dirty="0" smtClean="0"/>
              <a:t>War with </a:t>
            </a:r>
            <a:r>
              <a:rPr lang="en-US" dirty="0" err="1" smtClean="0"/>
              <a:t>Aequi</a:t>
            </a:r>
            <a:r>
              <a:rPr lang="en-US" dirty="0" smtClean="0"/>
              <a:t> and </a:t>
            </a:r>
            <a:r>
              <a:rPr lang="en-US" dirty="0" err="1" smtClean="0"/>
              <a:t>Sabines</a:t>
            </a:r>
            <a:endParaRPr lang="en-US" dirty="0" smtClean="0"/>
          </a:p>
          <a:p>
            <a:pPr lvl="1"/>
            <a:r>
              <a:rPr lang="en-US" dirty="0" smtClean="0"/>
              <a:t>Dictatorship</a:t>
            </a:r>
          </a:p>
          <a:p>
            <a:pPr lvl="1"/>
            <a:r>
              <a:rPr lang="en-US" dirty="0" smtClean="0"/>
              <a:t>Relinquishment of power</a:t>
            </a:r>
            <a:endParaRPr lang="en-US" dirty="0"/>
          </a:p>
        </p:txBody>
      </p:sp>
      <p:pic>
        <p:nvPicPr>
          <p:cNvPr id="46082" name="Picture 2" descr="https://upload.wikimedia.org/wikipedia/commons/8/81/Cincinato_abandona_el_arado_para_dictar_leyes_a_Roma%2C_c.1806_de_Juan_Antonio_Rib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03" y="1621410"/>
            <a:ext cx="6775968" cy="50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99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the orders</a:t>
            </a:r>
            <a:endParaRPr lang="en-US" dirty="0"/>
          </a:p>
        </p:txBody>
      </p:sp>
      <p:sp>
        <p:nvSpPr>
          <p:cNvPr id="3" name="Content Placeholder 2"/>
          <p:cNvSpPr>
            <a:spLocks noGrp="1"/>
          </p:cNvSpPr>
          <p:nvPr>
            <p:ph idx="1"/>
          </p:nvPr>
        </p:nvSpPr>
        <p:spPr/>
        <p:txBody>
          <a:bodyPr/>
          <a:lstStyle/>
          <a:p>
            <a:r>
              <a:rPr lang="en-US" dirty="0"/>
              <a:t>Patricians vs. plebeians</a:t>
            </a:r>
          </a:p>
          <a:p>
            <a:r>
              <a:rPr lang="en-US" dirty="0">
                <a:solidFill>
                  <a:srgbClr val="5F5F5F"/>
                </a:solidFill>
              </a:rPr>
              <a:t>Used “secession” to get their way</a:t>
            </a:r>
          </a:p>
          <a:p>
            <a:r>
              <a:rPr lang="en-US" dirty="0">
                <a:solidFill>
                  <a:srgbClr val="5F5F5F"/>
                </a:solidFill>
              </a:rPr>
              <a:t>Tribune of the plebs (490s BCE</a:t>
            </a:r>
            <a:r>
              <a:rPr lang="en-US" dirty="0" smtClean="0">
                <a:solidFill>
                  <a:srgbClr val="5F5F5F"/>
                </a:solidFill>
              </a:rPr>
              <a:t>)</a:t>
            </a:r>
            <a:endParaRPr lang="en-US" dirty="0">
              <a:solidFill>
                <a:srgbClr val="5F5F5F"/>
              </a:solidFill>
            </a:endParaRPr>
          </a:p>
        </p:txBody>
      </p:sp>
      <p:pic>
        <p:nvPicPr>
          <p:cNvPr id="50178" name="Picture 2" descr="http://ferrellworldhistory.weebly.com/uploads/3/0/4/9/30499678/511993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451" y="1791320"/>
            <a:ext cx="6537188" cy="430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333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the orders</a:t>
            </a:r>
            <a:endParaRPr lang="en-US" dirty="0"/>
          </a:p>
        </p:txBody>
      </p:sp>
      <p:sp>
        <p:nvSpPr>
          <p:cNvPr id="3" name="Content Placeholder 2"/>
          <p:cNvSpPr>
            <a:spLocks noGrp="1"/>
          </p:cNvSpPr>
          <p:nvPr>
            <p:ph idx="1"/>
          </p:nvPr>
        </p:nvSpPr>
        <p:spPr/>
        <p:txBody>
          <a:bodyPr/>
          <a:lstStyle/>
          <a:p>
            <a:r>
              <a:rPr lang="en-US" dirty="0"/>
              <a:t>Patricians vs. plebeians</a:t>
            </a:r>
          </a:p>
          <a:p>
            <a:r>
              <a:rPr lang="en-US" dirty="0"/>
              <a:t>Used “secession” to get their way</a:t>
            </a:r>
          </a:p>
          <a:p>
            <a:r>
              <a:rPr lang="en-US" dirty="0">
                <a:solidFill>
                  <a:srgbClr val="5F5F5F"/>
                </a:solidFill>
              </a:rPr>
              <a:t>Tribune of the plebs (490s BCE</a:t>
            </a:r>
            <a:r>
              <a:rPr lang="en-US" dirty="0" smtClean="0">
                <a:solidFill>
                  <a:srgbClr val="5F5F5F"/>
                </a:solidFill>
              </a:rPr>
              <a:t>)</a:t>
            </a:r>
            <a:endParaRPr lang="en-US" dirty="0">
              <a:solidFill>
                <a:srgbClr val="5F5F5F"/>
              </a:solidFill>
            </a:endParaRPr>
          </a:p>
        </p:txBody>
      </p:sp>
      <p:pic>
        <p:nvPicPr>
          <p:cNvPr id="50178" name="Picture 2" descr="http://ferrellworldhistory.weebly.com/uploads/3/0/4/9/30499678/511993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451" y="1791320"/>
            <a:ext cx="6537188" cy="430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cdn0.vox-cdn.com/assets/4834874/travel_distan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675"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33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the orders</a:t>
            </a:r>
            <a:endParaRPr lang="en-US" dirty="0"/>
          </a:p>
        </p:txBody>
      </p:sp>
      <p:sp>
        <p:nvSpPr>
          <p:cNvPr id="3" name="Content Placeholder 2"/>
          <p:cNvSpPr>
            <a:spLocks noGrp="1"/>
          </p:cNvSpPr>
          <p:nvPr>
            <p:ph idx="1"/>
          </p:nvPr>
        </p:nvSpPr>
        <p:spPr/>
        <p:txBody>
          <a:bodyPr/>
          <a:lstStyle/>
          <a:p>
            <a:r>
              <a:rPr lang="en-US" dirty="0"/>
              <a:t>Patricians vs. plebeians</a:t>
            </a:r>
          </a:p>
          <a:p>
            <a:r>
              <a:rPr lang="en-US" dirty="0"/>
              <a:t>Used “secession” to get their way</a:t>
            </a:r>
          </a:p>
          <a:p>
            <a:r>
              <a:rPr lang="en-US" dirty="0"/>
              <a:t>Tribune of the plebs (490s BCE</a:t>
            </a:r>
            <a:r>
              <a:rPr lang="en-US" dirty="0" smtClean="0"/>
              <a:t>)</a:t>
            </a:r>
            <a:endParaRPr lang="en-US" dirty="0"/>
          </a:p>
        </p:txBody>
      </p:sp>
      <p:pic>
        <p:nvPicPr>
          <p:cNvPr id="50178" name="Picture 2" descr="http://ferrellworldhistory.weebly.com/uploads/3/0/4/9/30499678/511993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451" y="1791320"/>
            <a:ext cx="6537188" cy="430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703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0"/>
            <a:ext cx="10353761" cy="1326321"/>
          </a:xfrm>
        </p:spPr>
        <p:txBody>
          <a:bodyPr/>
          <a:lstStyle/>
          <a:p>
            <a:r>
              <a:rPr lang="en-US" dirty="0" smtClean="0"/>
              <a:t>Expansion in </a:t>
            </a:r>
            <a:r>
              <a:rPr lang="en-US" dirty="0" err="1" smtClean="0"/>
              <a:t>italy</a:t>
            </a:r>
            <a:endParaRPr lang="en-US" dirty="0"/>
          </a:p>
        </p:txBody>
      </p:sp>
      <p:sp>
        <p:nvSpPr>
          <p:cNvPr id="3" name="Content Placeholder 2"/>
          <p:cNvSpPr>
            <a:spLocks noGrp="1"/>
          </p:cNvSpPr>
          <p:nvPr>
            <p:ph idx="1"/>
          </p:nvPr>
        </p:nvSpPr>
        <p:spPr>
          <a:xfrm>
            <a:off x="913795" y="2096064"/>
            <a:ext cx="10353762" cy="4399004"/>
          </a:xfrm>
        </p:spPr>
        <p:txBody>
          <a:bodyPr>
            <a:normAutofit/>
          </a:bodyPr>
          <a:lstStyle/>
          <a:p>
            <a:r>
              <a:rPr lang="en-US" dirty="0" smtClean="0"/>
              <a:t>Setback: Sack of Rome (387 BCE)</a:t>
            </a:r>
          </a:p>
          <a:p>
            <a:r>
              <a:rPr lang="en-US" dirty="0" smtClean="0"/>
              <a:t>First Samnite War (343-341 BCE)</a:t>
            </a:r>
          </a:p>
          <a:p>
            <a:r>
              <a:rPr lang="en-US" dirty="0" smtClean="0"/>
              <a:t>Latin War (341-338 BCE)</a:t>
            </a:r>
          </a:p>
          <a:p>
            <a:r>
              <a:rPr lang="en-US" dirty="0" smtClean="0"/>
              <a:t>Second Samnite War (326-304 BCE)</a:t>
            </a:r>
          </a:p>
          <a:p>
            <a:r>
              <a:rPr lang="en-US" dirty="0" smtClean="0"/>
              <a:t>Third Samnite War (298-290 BCE)</a:t>
            </a:r>
          </a:p>
        </p:txBody>
      </p:sp>
      <p:pic>
        <p:nvPicPr>
          <p:cNvPr id="1026" name="Picture 2" descr="http://www.thecommentator.com/system/articles/inner_pictures/000/001/210/commentary_thumb/4e5201be347f95a9741d5855b6592ad9161724dd.jpg?1349454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714" y="1674019"/>
            <a:ext cx="6428066" cy="482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052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upload.wikimedia.org/wikipedia/commons/4/4a/Roman_conquest_of_Ita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467" y="9226"/>
            <a:ext cx="6278043" cy="684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979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a:t>
            </a:r>
            <a:r>
              <a:rPr lang="en-US" dirty="0" err="1" smtClean="0"/>
              <a:t>pyrrhus</a:t>
            </a:r>
            <a:endParaRPr lang="en-US" dirty="0"/>
          </a:p>
        </p:txBody>
      </p:sp>
      <p:sp>
        <p:nvSpPr>
          <p:cNvPr id="3" name="Content Placeholder 2"/>
          <p:cNvSpPr>
            <a:spLocks noGrp="1"/>
          </p:cNvSpPr>
          <p:nvPr>
            <p:ph idx="1"/>
          </p:nvPr>
        </p:nvSpPr>
        <p:spPr/>
        <p:txBody>
          <a:bodyPr>
            <a:normAutofit/>
          </a:bodyPr>
          <a:lstStyle/>
          <a:p>
            <a:r>
              <a:rPr lang="en-US" dirty="0"/>
              <a:t>Tarentum besieged by Romans 281 BCE</a:t>
            </a:r>
          </a:p>
          <a:p>
            <a:r>
              <a:rPr lang="en-US" dirty="0">
                <a:solidFill>
                  <a:srgbClr val="5F5F5F"/>
                </a:solidFill>
              </a:rPr>
              <a:t>Ask King Pyrrhus of Epirus for help</a:t>
            </a:r>
          </a:p>
          <a:p>
            <a:r>
              <a:rPr lang="en-US" dirty="0">
                <a:solidFill>
                  <a:srgbClr val="5F5F5F"/>
                </a:solidFill>
              </a:rPr>
              <a:t>Pyrrhic victory</a:t>
            </a:r>
          </a:p>
          <a:p>
            <a:pPr lvl="1"/>
            <a:r>
              <a:rPr lang="en-US" dirty="0">
                <a:solidFill>
                  <a:srgbClr val="5F5F5F"/>
                </a:solidFill>
              </a:rPr>
              <a:t>“Another such victory and I shall be ruined”</a:t>
            </a:r>
          </a:p>
        </p:txBody>
      </p:sp>
      <p:pic>
        <p:nvPicPr>
          <p:cNvPr id="69634" name="Picture 2" descr="http://i.imgur.com/qVi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695" y="1996997"/>
            <a:ext cx="5571764" cy="38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51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a:t>
            </a:r>
            <a:r>
              <a:rPr lang="en-US" dirty="0" err="1" smtClean="0"/>
              <a:t>pyrrhus</a:t>
            </a:r>
            <a:endParaRPr lang="en-US" dirty="0"/>
          </a:p>
        </p:txBody>
      </p:sp>
      <p:sp>
        <p:nvSpPr>
          <p:cNvPr id="3" name="Content Placeholder 2"/>
          <p:cNvSpPr>
            <a:spLocks noGrp="1"/>
          </p:cNvSpPr>
          <p:nvPr>
            <p:ph idx="1"/>
          </p:nvPr>
        </p:nvSpPr>
        <p:spPr/>
        <p:txBody>
          <a:bodyPr>
            <a:normAutofit/>
          </a:bodyPr>
          <a:lstStyle/>
          <a:p>
            <a:r>
              <a:rPr lang="en-US" dirty="0"/>
              <a:t>Tarentum besieged by Romans 281 BCE</a:t>
            </a:r>
          </a:p>
          <a:p>
            <a:r>
              <a:rPr lang="en-US" dirty="0"/>
              <a:t>Ask King Pyrrhus of Epirus for help</a:t>
            </a:r>
          </a:p>
          <a:p>
            <a:r>
              <a:rPr lang="en-US" dirty="0">
                <a:solidFill>
                  <a:srgbClr val="5F5F5F"/>
                </a:solidFill>
              </a:rPr>
              <a:t>Pyrrhic victory</a:t>
            </a:r>
          </a:p>
          <a:p>
            <a:pPr lvl="1"/>
            <a:r>
              <a:rPr lang="en-US" dirty="0">
                <a:solidFill>
                  <a:srgbClr val="5F5F5F"/>
                </a:solidFill>
              </a:rPr>
              <a:t>“Another such victory and I shall be ruined”</a:t>
            </a:r>
          </a:p>
        </p:txBody>
      </p:sp>
      <p:pic>
        <p:nvPicPr>
          <p:cNvPr id="69634" name="Picture 2" descr="http://i.imgur.com/qVi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695" y="1996997"/>
            <a:ext cx="5571764" cy="38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279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klio.uoregon.edu/maps/rr/Pyrrhus-rout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093" y="-1"/>
            <a:ext cx="884321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84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a:t>
            </a:r>
            <a:r>
              <a:rPr lang="en-US" dirty="0" err="1" smtClean="0"/>
              <a:t>pyrrhus</a:t>
            </a:r>
            <a:endParaRPr lang="en-US" dirty="0"/>
          </a:p>
        </p:txBody>
      </p:sp>
      <p:sp>
        <p:nvSpPr>
          <p:cNvPr id="3" name="Content Placeholder 2"/>
          <p:cNvSpPr>
            <a:spLocks noGrp="1"/>
          </p:cNvSpPr>
          <p:nvPr>
            <p:ph idx="1"/>
          </p:nvPr>
        </p:nvSpPr>
        <p:spPr/>
        <p:txBody>
          <a:bodyPr>
            <a:normAutofit/>
          </a:bodyPr>
          <a:lstStyle/>
          <a:p>
            <a:r>
              <a:rPr lang="en-US" dirty="0" smtClean="0"/>
              <a:t>Tarentum besieged by Romans 281 BCE</a:t>
            </a:r>
          </a:p>
          <a:p>
            <a:r>
              <a:rPr lang="en-US" dirty="0" smtClean="0"/>
              <a:t>Ask King Pyrrhus of Epirus for help</a:t>
            </a:r>
          </a:p>
          <a:p>
            <a:r>
              <a:rPr lang="en-US" dirty="0" smtClean="0"/>
              <a:t>Pyrrhic victory</a:t>
            </a:r>
          </a:p>
          <a:p>
            <a:pPr lvl="1"/>
            <a:r>
              <a:rPr lang="en-US" dirty="0" smtClean="0"/>
              <a:t>“Another such victory and I shall be ruined”</a:t>
            </a:r>
          </a:p>
          <a:p>
            <a:endParaRPr lang="en-US" dirty="0" smtClean="0"/>
          </a:p>
        </p:txBody>
      </p:sp>
      <p:pic>
        <p:nvPicPr>
          <p:cNvPr id="69634" name="Picture 2" descr="http://i.imgur.com/qVi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695" y="1996997"/>
            <a:ext cx="5571764" cy="38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962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klio.uoregon.edu/maps/rr/Pyrrhus-rout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093" y="-1"/>
            <a:ext cx="884321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78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conclusion</a:t>
            </a:r>
            <a:endParaRPr lang="en-US" dirty="0"/>
          </a:p>
        </p:txBody>
      </p:sp>
      <p:sp>
        <p:nvSpPr>
          <p:cNvPr id="3" name="Content Placeholder 2"/>
          <p:cNvSpPr>
            <a:spLocks noGrp="1"/>
          </p:cNvSpPr>
          <p:nvPr>
            <p:ph idx="1"/>
          </p:nvPr>
        </p:nvSpPr>
        <p:spPr/>
        <p:txBody>
          <a:bodyPr/>
          <a:lstStyle/>
          <a:p>
            <a:r>
              <a:rPr lang="en-US" dirty="0" smtClean="0"/>
              <a:t>The </a:t>
            </a:r>
            <a:r>
              <a:rPr lang="en-US" dirty="0"/>
              <a:t>Founding of Rome, the Kings, and the Establishment of the Republic (753-264 BCE</a:t>
            </a:r>
            <a:r>
              <a:rPr lang="en-US" dirty="0" smtClean="0"/>
              <a:t>)</a:t>
            </a:r>
          </a:p>
          <a:p>
            <a:pPr lvl="1"/>
            <a:r>
              <a:rPr lang="en-US" dirty="0" smtClean="0"/>
              <a:t>Founding myths:</a:t>
            </a:r>
          </a:p>
          <a:p>
            <a:pPr lvl="2"/>
            <a:r>
              <a:rPr lang="en-US" i="1" dirty="0" smtClean="0"/>
              <a:t>The Aeneid</a:t>
            </a:r>
            <a:endParaRPr lang="en-US" dirty="0" smtClean="0"/>
          </a:p>
          <a:p>
            <a:pPr lvl="2"/>
            <a:r>
              <a:rPr lang="en-US" dirty="0" smtClean="0"/>
              <a:t>Romulus and Remus</a:t>
            </a:r>
          </a:p>
          <a:p>
            <a:pPr lvl="1"/>
            <a:r>
              <a:rPr lang="en-US" dirty="0" smtClean="0"/>
              <a:t>The Kings of Rome</a:t>
            </a:r>
          </a:p>
          <a:p>
            <a:pPr lvl="1"/>
            <a:r>
              <a:rPr lang="en-US" dirty="0" smtClean="0"/>
              <a:t>Life in the Republic</a:t>
            </a:r>
          </a:p>
          <a:p>
            <a:pPr lvl="1"/>
            <a:r>
              <a:rPr lang="en-US" dirty="0" smtClean="0"/>
              <a:t>Expansion in Italy</a:t>
            </a:r>
            <a:endParaRPr lang="en-US" dirty="0"/>
          </a:p>
        </p:txBody>
      </p:sp>
    </p:spTree>
    <p:extLst>
      <p:ext uri="{BB962C8B-B14F-4D97-AF65-F5344CB8AC3E}">
        <p14:creationId xmlns:p14="http://schemas.microsoft.com/office/powerpoint/2010/main" val="37830957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descr="http://imageweb-cdn.magnoliasoft.net/bridgeman/supersize/lal2996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 y="1027518"/>
            <a:ext cx="12175541" cy="47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58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Rome?</a:t>
            </a:r>
            <a:endParaRPr lang="en-US" dirty="0"/>
          </a:p>
        </p:txBody>
      </p:sp>
      <p:sp>
        <p:nvSpPr>
          <p:cNvPr id="3" name="Content Placeholder 2"/>
          <p:cNvSpPr>
            <a:spLocks noGrp="1"/>
          </p:cNvSpPr>
          <p:nvPr>
            <p:ph idx="1"/>
          </p:nvPr>
        </p:nvSpPr>
        <p:spPr/>
        <p:txBody>
          <a:bodyPr/>
          <a:lstStyle/>
          <a:p>
            <a:r>
              <a:rPr lang="en-US" dirty="0" smtClean="0"/>
              <a:t>Expanse of the Ancient Rome</a:t>
            </a:r>
          </a:p>
          <a:p>
            <a:pPr lvl="1"/>
            <a:r>
              <a:rPr lang="en-US" dirty="0" smtClean="0"/>
              <a:t>Over 1200 years</a:t>
            </a:r>
          </a:p>
          <a:p>
            <a:pPr lvl="1"/>
            <a:r>
              <a:rPr lang="en-US" dirty="0" smtClean="0"/>
              <a:t>5,000,000 km</a:t>
            </a:r>
            <a:r>
              <a:rPr lang="en-US" baseline="30000" dirty="0" smtClean="0"/>
              <a:t>2</a:t>
            </a:r>
            <a:r>
              <a:rPr lang="en-US" dirty="0"/>
              <a:t> </a:t>
            </a:r>
            <a:r>
              <a:rPr lang="en-US" dirty="0" smtClean="0"/>
              <a:t>(1,930,511 </a:t>
            </a:r>
            <a:r>
              <a:rPr lang="en-US" dirty="0" err="1" smtClean="0"/>
              <a:t>sq</a:t>
            </a:r>
            <a:r>
              <a:rPr lang="en-US" dirty="0" smtClean="0"/>
              <a:t> mi)</a:t>
            </a:r>
          </a:p>
          <a:p>
            <a:r>
              <a:rPr lang="en-US" dirty="0" smtClean="0"/>
              <a:t>Legacy</a:t>
            </a:r>
          </a:p>
          <a:p>
            <a:pPr lvl="1"/>
            <a:r>
              <a:rPr lang="en-US" dirty="0" smtClean="0">
                <a:solidFill>
                  <a:srgbClr val="5F5F5F"/>
                </a:solidFill>
              </a:rPr>
              <a:t>Latin</a:t>
            </a:r>
          </a:p>
          <a:p>
            <a:pPr lvl="1"/>
            <a:r>
              <a:rPr lang="en-US" dirty="0" smtClean="0">
                <a:solidFill>
                  <a:srgbClr val="5F5F5F"/>
                </a:solidFill>
              </a:rPr>
              <a:t>History</a:t>
            </a:r>
          </a:p>
          <a:p>
            <a:r>
              <a:rPr lang="en-US" dirty="0" smtClean="0">
                <a:solidFill>
                  <a:srgbClr val="5F5F5F"/>
                </a:solidFill>
              </a:rPr>
              <a:t>It’s fun!</a:t>
            </a:r>
          </a:p>
        </p:txBody>
      </p:sp>
      <p:sp>
        <p:nvSpPr>
          <p:cNvPr id="4" name="Rectangle 3"/>
          <p:cNvSpPr/>
          <p:nvPr/>
        </p:nvSpPr>
        <p:spPr>
          <a:xfrm>
            <a:off x="6019799" y="2096064"/>
            <a:ext cx="6096000" cy="1631216"/>
          </a:xfrm>
          <a:prstGeom prst="rect">
            <a:avLst/>
          </a:prstGeom>
        </p:spPr>
        <p:txBody>
          <a:bodyPr>
            <a:spAutoFit/>
          </a:bodyPr>
          <a:lstStyle/>
          <a:p>
            <a:r>
              <a:rPr lang="en-US" sz="2000" dirty="0" smtClean="0"/>
              <a:t>The Kings (753-510 BCE)</a:t>
            </a:r>
          </a:p>
          <a:p>
            <a:endParaRPr lang="en-US" sz="2000" dirty="0" smtClean="0"/>
          </a:p>
          <a:p>
            <a:r>
              <a:rPr lang="en-US" sz="2000" dirty="0" smtClean="0"/>
              <a:t>The Republic (510-27 BCE)</a:t>
            </a:r>
          </a:p>
          <a:p>
            <a:endParaRPr lang="en-US" sz="2000" dirty="0" smtClean="0"/>
          </a:p>
          <a:p>
            <a:r>
              <a:rPr lang="en-US" sz="2000" dirty="0" smtClean="0"/>
              <a:t>The Empire (27 BCE – 476 CE)</a:t>
            </a:r>
          </a:p>
        </p:txBody>
      </p:sp>
    </p:spTree>
    <p:extLst>
      <p:ext uri="{BB962C8B-B14F-4D97-AF65-F5344CB8AC3E}">
        <p14:creationId xmlns:p14="http://schemas.microsoft.com/office/powerpoint/2010/main" val="22878632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Romans: From Village to Empire</a:t>
            </a:r>
          </a:p>
          <a:p>
            <a:r>
              <a:rPr lang="en-US" dirty="0" smtClean="0"/>
              <a:t>Classical Literature: A Very Short Introduction</a:t>
            </a:r>
          </a:p>
          <a:p>
            <a:r>
              <a:rPr lang="en-US" dirty="0" smtClean="0"/>
              <a:t>The Roman Republic: A Very </a:t>
            </a:r>
            <a:r>
              <a:rPr lang="en-US" smtClean="0"/>
              <a:t>Short Introduction</a:t>
            </a:r>
            <a:endParaRPr lang="en-US" dirty="0" smtClean="0"/>
          </a:p>
          <a:p>
            <a:r>
              <a:rPr lang="en-US" dirty="0" smtClean="0"/>
              <a:t>Wikipedia</a:t>
            </a:r>
          </a:p>
          <a:p>
            <a:r>
              <a:rPr lang="en-US" dirty="0">
                <a:hlinkClick r:id="rId2"/>
              </a:rPr>
              <a:t>http://www.vox.com/2014/8/19/5942585/40-maps-that-explain-the-roman-empire</a:t>
            </a:r>
            <a:endParaRPr lang="en-US" dirty="0"/>
          </a:p>
          <a:p>
            <a:r>
              <a:rPr lang="en-US" dirty="0">
                <a:hlinkClick r:id="rId3"/>
              </a:rPr>
              <a:t>http://</a:t>
            </a:r>
            <a:r>
              <a:rPr lang="en-US" dirty="0" smtClean="0">
                <a:hlinkClick r:id="rId3"/>
              </a:rPr>
              <a:t>www.nativlang.com/romance-languages/romance-tables-syntax.php?tableName=syntax1</a:t>
            </a:r>
            <a:endParaRPr lang="en-US" dirty="0" smtClean="0"/>
          </a:p>
          <a:p>
            <a:r>
              <a:rPr lang="en-US" dirty="0">
                <a:hlinkClick r:id="rId4"/>
              </a:rPr>
              <a:t>http://</a:t>
            </a:r>
            <a:r>
              <a:rPr lang="en-US" dirty="0" smtClean="0">
                <a:hlinkClick r:id="rId4"/>
              </a:rPr>
              <a:t>www.britannica.com/topic/Vulgar-Latin</a:t>
            </a:r>
            <a:endParaRPr lang="en-US" dirty="0" smtClean="0"/>
          </a:p>
          <a:p>
            <a:r>
              <a:rPr lang="en-US" dirty="0">
                <a:hlinkClick r:id="rId5"/>
              </a:rPr>
              <a:t>http://</a:t>
            </a:r>
            <a:r>
              <a:rPr lang="en-US" dirty="0" smtClean="0">
                <a:hlinkClick r:id="rId5"/>
              </a:rPr>
              <a:t>www.roman-empire.net/children/gods.html</a:t>
            </a:r>
            <a:endParaRPr lang="en-US" dirty="0" smtClean="0"/>
          </a:p>
          <a:p>
            <a:r>
              <a:rPr lang="en-US" dirty="0">
                <a:hlinkClick r:id="rId6"/>
              </a:rPr>
              <a:t>http://www.csun.edu/~</a:t>
            </a:r>
            <a:r>
              <a:rPr lang="en-US" dirty="0" smtClean="0">
                <a:hlinkClick r:id="rId6"/>
              </a:rPr>
              <a:t>hcfll004/12tables.html</a:t>
            </a:r>
            <a:endParaRPr lang="en-US" dirty="0" smtClean="0"/>
          </a:p>
          <a:p>
            <a:r>
              <a:rPr lang="en-US" dirty="0">
                <a:hlinkClick r:id="rId7"/>
              </a:rPr>
              <a:t>http://</a:t>
            </a:r>
            <a:r>
              <a:rPr lang="en-US" dirty="0" smtClean="0">
                <a:hlinkClick r:id="rId7"/>
              </a:rPr>
              <a:t>literacy.kent.edu/Minigrants/Cinci/romanchart.htm</a:t>
            </a:r>
            <a:endParaRPr lang="en-US" dirty="0" smtClean="0"/>
          </a:p>
          <a:p>
            <a:r>
              <a:rPr lang="en-US" dirty="0" smtClean="0"/>
              <a:t>Google images</a:t>
            </a:r>
            <a:endParaRPr lang="en-US" dirty="0"/>
          </a:p>
        </p:txBody>
      </p:sp>
    </p:spTree>
    <p:extLst>
      <p:ext uri="{BB962C8B-B14F-4D97-AF65-F5344CB8AC3E}">
        <p14:creationId xmlns:p14="http://schemas.microsoft.com/office/powerpoint/2010/main" val="274077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2671</TotalTime>
  <Words>6135</Words>
  <Application>Microsoft Office PowerPoint</Application>
  <PresentationFormat>Widescreen</PresentationFormat>
  <Paragraphs>974</Paragraphs>
  <Slides>90</Slides>
  <Notes>86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Bookman Old Style</vt:lpstr>
      <vt:lpstr>Calibri</vt:lpstr>
      <vt:lpstr>Palatino Linotype</vt:lpstr>
      <vt:lpstr>Rockwell</vt:lpstr>
      <vt:lpstr>Times New Roman</vt:lpstr>
      <vt:lpstr>Damask</vt:lpstr>
      <vt:lpstr>A brief history of ancient Rome</vt:lpstr>
      <vt:lpstr>Why rome?</vt:lpstr>
      <vt:lpstr>Why Rome?</vt:lpstr>
      <vt:lpstr>Why Rome?</vt:lpstr>
      <vt:lpstr>Why Rome?</vt:lpstr>
      <vt:lpstr>PowerPoint Presentation</vt:lpstr>
      <vt:lpstr>PowerPoint Presentation</vt:lpstr>
      <vt:lpstr>PowerPoint Presentation</vt:lpstr>
      <vt:lpstr>Why Rome?</vt:lpstr>
      <vt:lpstr>Why Rome?</vt:lpstr>
      <vt:lpstr>PowerPoint Presentation</vt:lpstr>
      <vt:lpstr>Romance languages</vt:lpstr>
      <vt:lpstr>Why Rome?</vt:lpstr>
      <vt:lpstr>Why Rome?</vt:lpstr>
      <vt:lpstr>Course outline</vt:lpstr>
      <vt:lpstr>Course outline</vt:lpstr>
      <vt:lpstr>Course outline</vt:lpstr>
      <vt:lpstr>Course outline</vt:lpstr>
      <vt:lpstr>Course outline</vt:lpstr>
      <vt:lpstr>Course outline</vt:lpstr>
      <vt:lpstr>Course outline</vt:lpstr>
      <vt:lpstr>Class 1 outline</vt:lpstr>
      <vt:lpstr>Class 1 outline</vt:lpstr>
      <vt:lpstr>Class 1 outline</vt:lpstr>
      <vt:lpstr>Class 1 outline</vt:lpstr>
      <vt:lpstr>Class 1 outline</vt:lpstr>
      <vt:lpstr>PowerPoint Presentation</vt:lpstr>
      <vt:lpstr>Roman mythology</vt:lpstr>
      <vt:lpstr>Roman mythology</vt:lpstr>
      <vt:lpstr>aeneid</vt:lpstr>
      <vt:lpstr>aeneid</vt:lpstr>
      <vt:lpstr>aeneid</vt:lpstr>
      <vt:lpstr>aeneid</vt:lpstr>
      <vt:lpstr>Opening lines</vt:lpstr>
      <vt:lpstr>Opening lines</vt:lpstr>
      <vt:lpstr>Opening lines</vt:lpstr>
      <vt:lpstr>PowerPoint Presentation</vt:lpstr>
      <vt:lpstr>Journey to italy</vt:lpstr>
      <vt:lpstr>Journey to italy</vt:lpstr>
      <vt:lpstr>Journey to italy</vt:lpstr>
      <vt:lpstr>Journey to italy</vt:lpstr>
      <vt:lpstr>War in italy</vt:lpstr>
      <vt:lpstr>War in italy</vt:lpstr>
      <vt:lpstr>War in italy</vt:lpstr>
      <vt:lpstr>Romulus and remus</vt:lpstr>
      <vt:lpstr>Romulus and remus</vt:lpstr>
      <vt:lpstr>Romulus and remus</vt:lpstr>
      <vt:lpstr>Romulus and remus</vt:lpstr>
      <vt:lpstr>Romulus and remus</vt:lpstr>
      <vt:lpstr>Romulus and remus</vt:lpstr>
      <vt:lpstr>Romulus and remus</vt:lpstr>
      <vt:lpstr>Seven Kings of rome</vt:lpstr>
      <vt:lpstr>Seven Kings of rome</vt:lpstr>
      <vt:lpstr>Seven Kings of rome</vt:lpstr>
      <vt:lpstr>Seven Kings of rome</vt:lpstr>
      <vt:lpstr>Seven Kings of rome</vt:lpstr>
      <vt:lpstr>Seven Kings of rome</vt:lpstr>
      <vt:lpstr>Roman census</vt:lpstr>
      <vt:lpstr>Seven Kings of rome</vt:lpstr>
      <vt:lpstr>Seven Kings of rome</vt:lpstr>
      <vt:lpstr>Roman Republic (510-27 BCE)</vt:lpstr>
      <vt:lpstr>Cursus honorem</vt:lpstr>
      <vt:lpstr>The twelve tables</vt:lpstr>
      <vt:lpstr>The twelve tables</vt:lpstr>
      <vt:lpstr>The twelve tables</vt:lpstr>
      <vt:lpstr>The twelve tables</vt:lpstr>
      <vt:lpstr>The twelve tables</vt:lpstr>
      <vt:lpstr>Law of twelve tables</vt:lpstr>
      <vt:lpstr>Law of twelve tables</vt:lpstr>
      <vt:lpstr>Law of twelve tables</vt:lpstr>
      <vt:lpstr>Law of twelve tables</vt:lpstr>
      <vt:lpstr>Law of twelve tables</vt:lpstr>
      <vt:lpstr>Roman values</vt:lpstr>
      <vt:lpstr>Roman values</vt:lpstr>
      <vt:lpstr>Roman values</vt:lpstr>
      <vt:lpstr>Roman values</vt:lpstr>
      <vt:lpstr>Roman values</vt:lpstr>
      <vt:lpstr>Conflict of the orders</vt:lpstr>
      <vt:lpstr>Conflict of the orders</vt:lpstr>
      <vt:lpstr>Conflict of the orders</vt:lpstr>
      <vt:lpstr>Expansion in italy</vt:lpstr>
      <vt:lpstr>PowerPoint Presentation</vt:lpstr>
      <vt:lpstr>War with pyrrhus</vt:lpstr>
      <vt:lpstr>War with pyrrhus</vt:lpstr>
      <vt:lpstr>PowerPoint Presentation</vt:lpstr>
      <vt:lpstr>War with pyrrhus</vt:lpstr>
      <vt:lpstr>PowerPoint Presentation</vt:lpstr>
      <vt:lpstr>Class 1 conclusion</vt:lpstr>
      <vt:lpstr>PowerPoint Presentation</vt:lpstr>
      <vt:lpstr>sources</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Swanson</dc:creator>
  <cp:lastModifiedBy>Kyle Swanson</cp:lastModifiedBy>
  <cp:revision>757</cp:revision>
  <dcterms:created xsi:type="dcterms:W3CDTF">2015-06-21T15:35:17Z</dcterms:created>
  <dcterms:modified xsi:type="dcterms:W3CDTF">2015-08-08T18:39:55Z</dcterms:modified>
</cp:coreProperties>
</file>